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5" r:id="rId3"/>
    <p:sldId id="491" r:id="rId4"/>
    <p:sldId id="296" r:id="rId5"/>
    <p:sldId id="297" r:id="rId6"/>
    <p:sldId id="298" r:id="rId7"/>
    <p:sldId id="274" r:id="rId8"/>
    <p:sldId id="276" r:id="rId9"/>
    <p:sldId id="275" r:id="rId10"/>
    <p:sldId id="277" r:id="rId11"/>
    <p:sldId id="515" r:id="rId12"/>
    <p:sldId id="503" r:id="rId13"/>
    <p:sldId id="281" r:id="rId14"/>
    <p:sldId id="450" r:id="rId15"/>
    <p:sldId id="517" r:id="rId16"/>
    <p:sldId id="518" r:id="rId17"/>
    <p:sldId id="449" r:id="rId18"/>
    <p:sldId id="512" r:id="rId19"/>
    <p:sldId id="519" r:id="rId20"/>
    <p:sldId id="451" r:id="rId21"/>
    <p:sldId id="453" r:id="rId22"/>
    <p:sldId id="455" r:id="rId23"/>
    <p:sldId id="457" r:id="rId24"/>
    <p:sldId id="459" r:id="rId25"/>
    <p:sldId id="458" r:id="rId26"/>
    <p:sldId id="460" r:id="rId27"/>
    <p:sldId id="461" r:id="rId28"/>
    <p:sldId id="462" r:id="rId29"/>
    <p:sldId id="463" r:id="rId30"/>
    <p:sldId id="464" r:id="rId31"/>
    <p:sldId id="465" r:id="rId32"/>
    <p:sldId id="466" r:id="rId33"/>
    <p:sldId id="467" r:id="rId34"/>
    <p:sldId id="468" r:id="rId35"/>
    <p:sldId id="469" r:id="rId36"/>
    <p:sldId id="495" r:id="rId37"/>
    <p:sldId id="473" r:id="rId38"/>
    <p:sldId id="478" r:id="rId39"/>
    <p:sldId id="479" r:id="rId40"/>
    <p:sldId id="520" r:id="rId41"/>
    <p:sldId id="487" r:id="rId42"/>
    <p:sldId id="521" r:id="rId43"/>
    <p:sldId id="483" r:id="rId44"/>
    <p:sldId id="484" r:id="rId45"/>
    <p:sldId id="485" r:id="rId46"/>
    <p:sldId id="516" r:id="rId47"/>
    <p:sldId id="4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ED7B5-75E9-4325-9C95-E89325293C3D}" type="datetimeFigureOut">
              <a:rPr lang="en-US" smtClean="0"/>
              <a:t>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6229C-5C56-46D3-8AF7-8CB2C6C5FD7A}" type="slidenum">
              <a:rPr lang="en-US" smtClean="0"/>
              <a:t>‹#›</a:t>
            </a:fld>
            <a:endParaRPr lang="en-US"/>
          </a:p>
        </p:txBody>
      </p:sp>
    </p:spTree>
    <p:extLst>
      <p:ext uri="{BB962C8B-B14F-4D97-AF65-F5344CB8AC3E}">
        <p14:creationId xmlns:p14="http://schemas.microsoft.com/office/powerpoint/2010/main" val="31981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3</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6</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there’s a number of different streaming update models, in this talk we’ll focus on the row arrival model, where we gets rows of a matrix one at a time.</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143721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sliding window is a good model for time-sensitive information. We already use tools from linear algebra in applications that are based on optimizing strategies and predicting future patterns based on past data, but we also don’t want to use information that is outdated, so it seems like a natural idea to study numerical linear algebra in the sliding window model. </a:t>
            </a:r>
          </a:p>
        </p:txBody>
      </p:sp>
      <p:sp>
        <p:nvSpPr>
          <p:cNvPr id="4" name="Slide Number Placeholder 3"/>
          <p:cNvSpPr>
            <a:spLocks noGrp="1"/>
          </p:cNvSpPr>
          <p:nvPr>
            <p:ph type="sldNum" sz="quarter" idx="5"/>
          </p:nvPr>
        </p:nvSpPr>
        <p:spPr/>
        <p:txBody>
          <a:bodyPr/>
          <a:lstStyle/>
          <a:p>
            <a:fld id="{3486229C-5C56-46D3-8AF7-8CB2C6C5FD7A}" type="slidenum">
              <a:rPr lang="en-US" smtClean="0"/>
              <a:t>10</a:t>
            </a:fld>
            <a:endParaRPr lang="en-US"/>
          </a:p>
        </p:txBody>
      </p:sp>
    </p:spTree>
    <p:extLst>
      <p:ext uri="{BB962C8B-B14F-4D97-AF65-F5344CB8AC3E}">
        <p14:creationId xmlns:p14="http://schemas.microsoft.com/office/powerpoint/2010/main" val="408521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a:t>
            </a:fld>
            <a:endParaRPr lang="en-US"/>
          </a:p>
        </p:txBody>
      </p:sp>
    </p:spTree>
    <p:extLst>
      <p:ext uri="{BB962C8B-B14F-4D97-AF65-F5344CB8AC3E}">
        <p14:creationId xmlns:p14="http://schemas.microsoft.com/office/powerpoint/2010/main" val="293992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F0EE-F951-4951-A548-9604B93BDB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30F57A-FE3E-42F3-AB96-33664DC047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54A212-3848-412C-8DE3-C9E0012DC3DC}"/>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5B0B4974-E290-4022-A15A-7B40F917D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D04CC-83AC-4DC9-83EF-C4E81FA169F1}"/>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182353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1252-C7D8-4101-8642-D507F1EC5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15BF9D-53E1-4DA9-BD67-378FB856DB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05F40-53F7-40C8-996C-2F5C07E58321}"/>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C536A8C6-779E-4B56-8E13-012D566B0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0887D-6EB2-4C60-8BBD-67E76597536B}"/>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209651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875306-B5BD-4B37-973A-10C2AE5019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EF8B65-A4EC-4957-B98D-D64EC3A7D5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91D31-1FAC-4807-8894-4C3DFEF798BC}"/>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14E5110E-1CE4-4B36-94A0-817F0CB84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8FFB0-6529-4C67-A444-8854DB380874}"/>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405087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2F5E-B449-458E-907C-08B962E748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90597-21D7-4DF0-9A3B-1D488FDF89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33AD6-775D-4E9B-B55F-5E08130215A8}"/>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020B5677-D743-40C5-9AD6-A2506E562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D2DB8-B26A-40B5-AD14-840F1AE6051D}"/>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261852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1B8D-780C-4F1D-A4BE-20629E1312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A15773-0B20-4001-ACC5-4ED1B5B7D2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F1CFFA-90BC-4D0E-BBFB-ED146389DFEB}"/>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F403842E-88C7-4F75-B6DD-80F4FFC1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1CCEA-900C-4026-BFA7-C1FBC0CA8A24}"/>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111801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D2FA-2A57-4E58-8E7B-282555C77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68BD1-17EC-46E7-BC76-CC2CF2C694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CBEAB-0D2E-416F-959F-03E63356B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74E013-8D35-4B57-97F3-15A6FCDE297E}"/>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6" name="Footer Placeholder 5">
            <a:extLst>
              <a:ext uri="{FF2B5EF4-FFF2-40B4-BE49-F238E27FC236}">
                <a16:creationId xmlns:a16="http://schemas.microsoft.com/office/drawing/2014/main" id="{AA24F975-7D80-4B86-BB09-B0D6EE5DF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2C028E-A8E2-4731-B9D5-27844AAD1A0B}"/>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246760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BB97-FDBA-4487-8335-2B06C8D06E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C6BD19-02BF-478F-8955-014F7A9069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2D181-869A-421F-B87A-B45AE21CF1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E749DA-D02C-4B27-8B29-0818146F7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84D01-AE1A-4D79-A582-F554757930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F7AA1C-FA89-48D6-9CB6-AD914BF5C0B0}"/>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8" name="Footer Placeholder 7">
            <a:extLst>
              <a:ext uri="{FF2B5EF4-FFF2-40B4-BE49-F238E27FC236}">
                <a16:creationId xmlns:a16="http://schemas.microsoft.com/office/drawing/2014/main" id="{CF86B7BA-D625-4223-B910-6ED82E210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17C6B5-915F-425F-BDEA-158E6BE302A2}"/>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348142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9947-29E1-48D8-8E13-FE0AAD89B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6C040-2AF8-4DC6-BB55-ADB062EB9347}"/>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4" name="Footer Placeholder 3">
            <a:extLst>
              <a:ext uri="{FF2B5EF4-FFF2-40B4-BE49-F238E27FC236}">
                <a16:creationId xmlns:a16="http://schemas.microsoft.com/office/drawing/2014/main" id="{6ED782B7-A0FF-4E0E-A59F-DEBAFFEFA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2011D5-D968-48FD-AE6A-9FAAE223961D}"/>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1691584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5474A-24D6-41B5-945B-9AD39A776624}"/>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3" name="Footer Placeholder 2">
            <a:extLst>
              <a:ext uri="{FF2B5EF4-FFF2-40B4-BE49-F238E27FC236}">
                <a16:creationId xmlns:a16="http://schemas.microsoft.com/office/drawing/2014/main" id="{D3D2197E-D3CB-4B98-AE85-C744053A34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67AFA2-157C-4753-BF70-C4D7F2CE0A48}"/>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76772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359E-2A97-4478-9AC4-799B6B956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F0EEEF-5612-4383-9936-649004D61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C59740-D38A-4018-96B4-B1A65F186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FAAF0-0355-427B-895B-BBE6E211A6DC}"/>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6" name="Footer Placeholder 5">
            <a:extLst>
              <a:ext uri="{FF2B5EF4-FFF2-40B4-BE49-F238E27FC236}">
                <a16:creationId xmlns:a16="http://schemas.microsoft.com/office/drawing/2014/main" id="{723D45D2-69B7-4AF7-9C0B-93D0FF49E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BE696-0612-4162-A539-624A3550C451}"/>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155924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A805-FD36-41D3-A359-24515E6F5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947129-4834-44A8-8839-DF992AE664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4CD8C0-E4E1-4225-9029-E2D930D53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5E995-5EB3-4FC2-9148-B22BF1A2F254}"/>
              </a:ext>
            </a:extLst>
          </p:cNvPr>
          <p:cNvSpPr>
            <a:spLocks noGrp="1"/>
          </p:cNvSpPr>
          <p:nvPr>
            <p:ph type="dt" sz="half" idx="10"/>
          </p:nvPr>
        </p:nvSpPr>
        <p:spPr/>
        <p:txBody>
          <a:bodyPr/>
          <a:lstStyle/>
          <a:p>
            <a:fld id="{89523BAE-F5D5-4B48-A4EB-63923B403424}" type="datetimeFigureOut">
              <a:rPr lang="en-US" smtClean="0"/>
              <a:t>2/17/2020</a:t>
            </a:fld>
            <a:endParaRPr lang="en-US"/>
          </a:p>
        </p:txBody>
      </p:sp>
      <p:sp>
        <p:nvSpPr>
          <p:cNvPr id="6" name="Footer Placeholder 5">
            <a:extLst>
              <a:ext uri="{FF2B5EF4-FFF2-40B4-BE49-F238E27FC236}">
                <a16:creationId xmlns:a16="http://schemas.microsoft.com/office/drawing/2014/main" id="{F532C93E-8F98-4D2B-9C95-DBB58F354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A0AC6-2FED-4B8C-BCE9-2FE091DBBD74}"/>
              </a:ext>
            </a:extLst>
          </p:cNvPr>
          <p:cNvSpPr>
            <a:spLocks noGrp="1"/>
          </p:cNvSpPr>
          <p:nvPr>
            <p:ph type="sldNum" sz="quarter" idx="12"/>
          </p:nvPr>
        </p:nvSpPr>
        <p:spPr/>
        <p:txBody>
          <a:bodyPr/>
          <a:lstStyle/>
          <a:p>
            <a:fld id="{3492199D-2A83-44E5-8275-4F18F93012B2}" type="slidenum">
              <a:rPr lang="en-US" smtClean="0"/>
              <a:t>‹#›</a:t>
            </a:fld>
            <a:endParaRPr lang="en-US"/>
          </a:p>
        </p:txBody>
      </p:sp>
    </p:spTree>
    <p:extLst>
      <p:ext uri="{BB962C8B-B14F-4D97-AF65-F5344CB8AC3E}">
        <p14:creationId xmlns:p14="http://schemas.microsoft.com/office/powerpoint/2010/main" val="596791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D50FE-276C-4380-8E4A-AECD8ABD4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899DCD-DDF0-4F2D-8F42-E4E10DDB7C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BF129-F03B-4B85-8716-656E66783B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23BAE-F5D5-4B48-A4EB-63923B403424}" type="datetimeFigureOut">
              <a:rPr lang="en-US" smtClean="0"/>
              <a:t>2/17/2020</a:t>
            </a:fld>
            <a:endParaRPr lang="en-US"/>
          </a:p>
        </p:txBody>
      </p:sp>
      <p:sp>
        <p:nvSpPr>
          <p:cNvPr id="5" name="Footer Placeholder 4">
            <a:extLst>
              <a:ext uri="{FF2B5EF4-FFF2-40B4-BE49-F238E27FC236}">
                <a16:creationId xmlns:a16="http://schemas.microsoft.com/office/drawing/2014/main" id="{08EEE6BF-19AB-41F8-B213-31046466D9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5D65F-B519-4C29-8E27-5C20439F0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2199D-2A83-44E5-8275-4F18F93012B2}" type="slidenum">
              <a:rPr lang="en-US" smtClean="0"/>
              <a:t>‹#›</a:t>
            </a:fld>
            <a:endParaRPr lang="en-US"/>
          </a:p>
        </p:txBody>
      </p:sp>
    </p:spTree>
    <p:extLst>
      <p:ext uri="{BB962C8B-B14F-4D97-AF65-F5344CB8AC3E}">
        <p14:creationId xmlns:p14="http://schemas.microsoft.com/office/powerpoint/2010/main" val="104697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39.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41.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10" Type="http://schemas.openxmlformats.org/officeDocument/2006/relationships/image" Target="../media/image48.png"/><Relationship Id="rId4" Type="http://schemas.openxmlformats.org/officeDocument/2006/relationships/image" Target="../media/image1240.png"/><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50.png"/><Relationship Id="rId4" Type="http://schemas.openxmlformats.org/officeDocument/2006/relationships/image" Target="../media/image1240.png"/></Relationships>
</file>

<file path=ppt/slides/_rels/slide4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AF16-D7BF-4722-8C84-F5530AFC2409}"/>
              </a:ext>
            </a:extLst>
          </p:cNvPr>
          <p:cNvSpPr>
            <a:spLocks noGrp="1"/>
          </p:cNvSpPr>
          <p:nvPr>
            <p:ph type="ctrTitle"/>
          </p:nvPr>
        </p:nvSpPr>
        <p:spPr/>
        <p:txBody>
          <a:bodyPr/>
          <a:lstStyle/>
          <a:p>
            <a:r>
              <a:rPr lang="en-US" dirty="0">
                <a:solidFill>
                  <a:srgbClr val="C00000"/>
                </a:solidFill>
              </a:rPr>
              <a:t>Numerical Linear Algebra in the Sliding Window Model</a:t>
            </a:r>
          </a:p>
        </p:txBody>
      </p:sp>
      <p:pic>
        <p:nvPicPr>
          <p:cNvPr id="1028" name="Picture 4" descr="Image result for linear regression">
            <a:extLst>
              <a:ext uri="{FF2B5EF4-FFF2-40B4-BE49-F238E27FC236}">
                <a16:creationId xmlns:a16="http://schemas.microsoft.com/office/drawing/2014/main" id="{CB4783AA-6596-44B3-AF40-A2849F83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868" y="4081463"/>
            <a:ext cx="3600970" cy="2387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12B12-6974-46E8-B0B1-86B1E2D0BBA9}"/>
              </a:ext>
            </a:extLst>
          </p:cNvPr>
          <p:cNvSpPr txBox="1"/>
          <p:nvPr/>
        </p:nvSpPr>
        <p:spPr>
          <a:xfrm>
            <a:off x="3497616" y="628597"/>
            <a:ext cx="4195379" cy="707886"/>
          </a:xfrm>
          <a:prstGeom prst="rect">
            <a:avLst/>
          </a:prstGeom>
          <a:noFill/>
        </p:spPr>
        <p:txBody>
          <a:bodyPr wrap="none" rtlCol="0">
            <a:spAutoFit/>
          </a:bodyPr>
          <a:lstStyle/>
          <a:p>
            <a:r>
              <a:rPr lang="en-US" sz="4000" dirty="0"/>
              <a:t>1 0 1 1 1 0 0 1 1 0 1</a:t>
            </a:r>
          </a:p>
        </p:txBody>
      </p:sp>
      <p:sp>
        <p:nvSpPr>
          <p:cNvPr id="20" name="Rectangle 19">
            <a:extLst>
              <a:ext uri="{FF2B5EF4-FFF2-40B4-BE49-F238E27FC236}">
                <a16:creationId xmlns:a16="http://schemas.microsoft.com/office/drawing/2014/main" id="{1ED6D4CD-646D-4EA0-ACBF-E216FB83A7F5}"/>
              </a:ext>
            </a:extLst>
          </p:cNvPr>
          <p:cNvSpPr/>
          <p:nvPr/>
        </p:nvSpPr>
        <p:spPr>
          <a:xfrm>
            <a:off x="4670106" y="617555"/>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A021E3-E981-4BE1-82B8-D50A33139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0" y="4295777"/>
            <a:ext cx="3845044" cy="2173286"/>
          </a:xfrm>
          <a:prstGeom prst="rect">
            <a:avLst/>
          </a:prstGeom>
        </p:spPr>
      </p:pic>
      <p:pic>
        <p:nvPicPr>
          <p:cNvPr id="22" name="Picture 21">
            <a:extLst>
              <a:ext uri="{FF2B5EF4-FFF2-40B4-BE49-F238E27FC236}">
                <a16:creationId xmlns:a16="http://schemas.microsoft.com/office/drawing/2014/main" id="{481272A1-4B4C-4E43-A295-BD1407245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007" y="4081463"/>
            <a:ext cx="3193988" cy="2226210"/>
          </a:xfrm>
          <a:prstGeom prst="rect">
            <a:avLst/>
          </a:prstGeom>
        </p:spPr>
      </p:pic>
      <p:sp>
        <p:nvSpPr>
          <p:cNvPr id="23" name="TextBox 22">
            <a:extLst>
              <a:ext uri="{FF2B5EF4-FFF2-40B4-BE49-F238E27FC236}">
                <a16:creationId xmlns:a16="http://schemas.microsoft.com/office/drawing/2014/main" id="{8D3F8A25-3CC0-408C-81EF-E0C7826CB1FA}"/>
              </a:ext>
            </a:extLst>
          </p:cNvPr>
          <p:cNvSpPr txBox="1"/>
          <p:nvPr/>
        </p:nvSpPr>
        <p:spPr>
          <a:xfrm>
            <a:off x="5674673" y="6475182"/>
            <a:ext cx="755335" cy="261610"/>
          </a:xfrm>
          <a:prstGeom prst="rect">
            <a:avLst/>
          </a:prstGeom>
          <a:noFill/>
        </p:spPr>
        <p:txBody>
          <a:bodyPr wrap="none" rtlCol="0">
            <a:spAutoFit/>
          </a:bodyPr>
          <a:lstStyle/>
          <a:p>
            <a:r>
              <a:rPr lang="en-US" sz="1100" dirty="0"/>
              <a:t>Wikipedia</a:t>
            </a:r>
          </a:p>
        </p:txBody>
      </p:sp>
    </p:spTree>
    <p:extLst>
      <p:ext uri="{BB962C8B-B14F-4D97-AF65-F5344CB8AC3E}">
        <p14:creationId xmlns:p14="http://schemas.microsoft.com/office/powerpoint/2010/main" val="190992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Why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Font typeface="Wingdings" panose="05000000000000000000" pitchFamily="2" charset="2"/>
              <a:buChar char="v"/>
            </a:pPr>
            <a:r>
              <a:rPr lang="en-US" dirty="0"/>
              <a:t> Sliding window </a:t>
            </a:r>
            <a:r>
              <a:rPr lang="en-US"/>
              <a:t>emphasizes </a:t>
            </a:r>
            <a:r>
              <a:rPr lang="en-US" i="1">
                <a:solidFill>
                  <a:srgbClr val="C00000"/>
                </a:solidFill>
              </a:rPr>
              <a:t>efficiency </a:t>
            </a:r>
            <a:r>
              <a:rPr lang="en-US" dirty="0"/>
              <a:t>and </a:t>
            </a:r>
            <a:r>
              <a:rPr lang="en-US" i="1" dirty="0">
                <a:solidFill>
                  <a:srgbClr val="C00000"/>
                </a:solidFill>
              </a:rPr>
              <a:t>recency</a:t>
            </a:r>
            <a:r>
              <a:rPr lang="en-US" dirty="0"/>
              <a:t>, good for massive data sources and time-sensitive information</a:t>
            </a:r>
          </a:p>
          <a:p>
            <a:pPr>
              <a:buFont typeface="Wingdings" panose="05000000000000000000" pitchFamily="2" charset="2"/>
              <a:buChar char="v"/>
            </a:pPr>
            <a:r>
              <a:rPr lang="en-US" dirty="0"/>
              <a:t> We use linear algebra in </a:t>
            </a:r>
            <a:r>
              <a:rPr lang="en-US" dirty="0">
                <a:solidFill>
                  <a:srgbClr val="00B050"/>
                </a:solidFill>
              </a:rPr>
              <a:t>optimization</a:t>
            </a:r>
            <a:r>
              <a:rPr lang="en-US" dirty="0"/>
              <a:t> strategies and</a:t>
            </a:r>
            <a:r>
              <a:rPr lang="en-US" dirty="0">
                <a:solidFill>
                  <a:srgbClr val="00B050"/>
                </a:solidFill>
              </a:rPr>
              <a:t> prediction </a:t>
            </a:r>
            <a:r>
              <a:rPr lang="en-US" dirty="0"/>
              <a:t>of future patterns based on past data, don’t want outdated information</a:t>
            </a:r>
            <a:endParaRPr lang="en-US" i="1" dirty="0">
              <a:solidFill>
                <a:srgbClr val="C00000"/>
              </a:solidFill>
            </a:endParaRPr>
          </a:p>
          <a:p>
            <a:pPr>
              <a:buFont typeface="Wingdings" panose="05000000000000000000" pitchFamily="2" charset="2"/>
              <a:buChar char="v"/>
            </a:pPr>
            <a:r>
              <a:rPr lang="en-US" dirty="0"/>
              <a:t> Principal Component Analysis (PCA), Low-Rank Approximation (LRA), Regression</a:t>
            </a:r>
          </a:p>
        </p:txBody>
      </p:sp>
      <p:pic>
        <p:nvPicPr>
          <p:cNvPr id="4" name="Picture 3">
            <a:extLst>
              <a:ext uri="{FF2B5EF4-FFF2-40B4-BE49-F238E27FC236}">
                <a16:creationId xmlns:a16="http://schemas.microsoft.com/office/drawing/2014/main" id="{53028F1E-3118-4FA2-B4B1-88A3726A5B6D}"/>
              </a:ext>
            </a:extLst>
          </p:cNvPr>
          <p:cNvPicPr>
            <a:picLocks noChangeAspect="1"/>
          </p:cNvPicPr>
          <p:nvPr/>
        </p:nvPicPr>
        <p:blipFill>
          <a:blip r:embed="rId3"/>
          <a:stretch>
            <a:fillRect/>
          </a:stretch>
        </p:blipFill>
        <p:spPr>
          <a:xfrm>
            <a:off x="6889752" y="4419759"/>
            <a:ext cx="3228975" cy="2257425"/>
          </a:xfrm>
          <a:prstGeom prst="rect">
            <a:avLst/>
          </a:prstGeom>
        </p:spPr>
      </p:pic>
      <p:pic>
        <p:nvPicPr>
          <p:cNvPr id="5" name="Picture 4">
            <a:extLst>
              <a:ext uri="{FF2B5EF4-FFF2-40B4-BE49-F238E27FC236}">
                <a16:creationId xmlns:a16="http://schemas.microsoft.com/office/drawing/2014/main" id="{E270914E-1A30-4A4F-8A9D-C58A8F8DDF4B}"/>
              </a:ext>
            </a:extLst>
          </p:cNvPr>
          <p:cNvPicPr>
            <a:picLocks noChangeAspect="1"/>
          </p:cNvPicPr>
          <p:nvPr/>
        </p:nvPicPr>
        <p:blipFill>
          <a:blip r:embed="rId4"/>
          <a:stretch>
            <a:fillRect/>
          </a:stretch>
        </p:blipFill>
        <p:spPr>
          <a:xfrm>
            <a:off x="1336039" y="4619784"/>
            <a:ext cx="4057650" cy="2057400"/>
          </a:xfrm>
          <a:prstGeom prst="rect">
            <a:avLst/>
          </a:prstGeom>
        </p:spPr>
      </p:pic>
    </p:spTree>
    <p:extLst>
      <p:ext uri="{BB962C8B-B14F-4D97-AF65-F5344CB8AC3E}">
        <p14:creationId xmlns:p14="http://schemas.microsoft.com/office/powerpoint/2010/main" val="179504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i="1">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endParaRPr lang="en-US" dirty="0"/>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𝑛𝑘</m:t>
                        </m:r>
                      </m:e>
                    </m:d>
                    <m:r>
                      <a:rPr lang="en-US" i="1">
                        <a:solidFill>
                          <a:srgbClr val="C00000"/>
                        </a:solidFill>
                        <a:latin typeface="Cambria Math" panose="02040503050406030204" pitchFamily="18" charset="0"/>
                      </a:rPr>
                      <m:t> </m:t>
                    </m:r>
                  </m:oMath>
                </a14:m>
                <a:r>
                  <a:rPr lang="en-US" dirty="0"/>
                  <a:t>space randomized sliding window algorithm for low rank approximation (space optimal, up to lower order terms)</a:t>
                </a:r>
              </a:p>
              <a:p>
                <a:pPr marL="457200" indent="-457200">
                  <a:buFont typeface="Wingdings" panose="05000000000000000000" pitchFamily="2" charset="2"/>
                  <a:buChar char="v"/>
                </a:pPr>
                <a:r>
                  <a:rPr lang="en-US" dirty="0"/>
                  <a:t>Results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(with bit complexity assumptions), matrix multiplication on sliding windows</a:t>
                </a:r>
              </a:p>
              <a:p>
                <a:pPr marL="457200" indent="-457200">
                  <a:buFont typeface="Wingdings" panose="05000000000000000000" pitchFamily="2" charset="2"/>
                  <a:buChar char="v"/>
                </a:pPr>
                <a:r>
                  <a:rPr lang="en-US" dirty="0"/>
                  <a:t>Results for online principal component analysis, low rank approximation, column subset selection</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A56BC19-72CB-4E9C-9883-0AF20335F53A}"/>
              </a:ext>
            </a:extLst>
          </p:cNvPr>
          <p:cNvSpPr/>
          <p:nvPr/>
        </p:nvSpPr>
        <p:spPr>
          <a:xfrm>
            <a:off x="630315" y="2716567"/>
            <a:ext cx="11017188" cy="1740023"/>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71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t>
            </a:r>
            <a:r>
              <a:rPr lang="en-US" dirty="0" err="1">
                <a:solidFill>
                  <a:srgbClr val="C00000"/>
                </a:solidFill>
              </a:rPr>
              <a:t>Sparsification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marL="457200" indent="-457200">
                  <a:buFont typeface="Wingdings" panose="05000000000000000000" pitchFamily="2" charset="2"/>
                  <a:buChar char="v"/>
                </a:pPr>
                <a:r>
                  <a:rPr lang="en-US" dirty="0"/>
                  <a:t>Spectral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𝑊</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r>
                      <a:rPr lang="en-US" b="0" i="1" smtClean="0">
                        <a:solidFill>
                          <a:srgbClr val="00B0F0"/>
                        </a:solidFill>
                        <a:latin typeface="Cambria Math" panose="02040503050406030204" pitchFamily="18" charset="0"/>
                      </a:rPr>
                      <m:t> </m:t>
                    </m:r>
                  </m:oMath>
                </a14:m>
                <a:r>
                  <a:rPr lang="en-US" dirty="0"/>
                  <a: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𝜖</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pPr marL="457200" indent="-457200">
                  <a:buFont typeface="Wingdings" panose="05000000000000000000" pitchFamily="2" charset="2"/>
                  <a:buChar char="v"/>
                </a:pPr>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pPr marL="457200" indent="-457200">
                  <a:buFont typeface="Wingdings" panose="05000000000000000000" pitchFamily="2" charset="2"/>
                  <a:buChar char="v"/>
                </a:pPr>
                <a:endParaRPr lang="en-US" dirty="0"/>
              </a:p>
              <a:p>
                <a:pPr marL="0" indent="0">
                  <a:buNone/>
                </a:pPr>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33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466218"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Wingdings" panose="05000000000000000000" pitchFamily="2" charset="2"/>
                  <a:buChar char="v"/>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Wingdings" panose="05000000000000000000" pitchFamily="2" charset="2"/>
                  <a:buChar char="v"/>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350"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4662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42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4210"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42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421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4662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5"/>
            <a:ext cx="2642834" cy="3216892"/>
          </a:xfrm>
        </p:spPr>
        <p:txBody>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0" y="1815465"/>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53BDE7-DC89-4CC6-8C89-13C129ACACA7}"/>
              </a:ext>
            </a:extLst>
          </p:cNvPr>
          <p:cNvSpPr/>
          <p:nvPr/>
        </p:nvSpPr>
        <p:spPr>
          <a:xfrm>
            <a:off x="568960" y="1815465"/>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AA81758-6328-4E88-9960-B61C732176C1}"/>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2B4220-0CCF-4D1B-9A9E-FAA147009BEB}"/>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3" name="Rectangle 2">
                <a:extLst>
                  <a:ext uri="{FF2B5EF4-FFF2-40B4-BE49-F238E27FC236}">
                    <a16:creationId xmlns:a16="http://schemas.microsoft.com/office/drawing/2014/main" id="{CC2B4220-0CCF-4D1B-9A9E-FAA147009BEB}"/>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3BE359-A6CE-404E-895B-395F96FC9A64}"/>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103BE359-A6CE-404E-895B-395F96FC9A64}"/>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6545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3E2BF5F-8DEE-44D3-A8BC-97D6C96AEEB9}"/>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24DF913-D64E-4113-B702-5C1BEB2A8CC3}"/>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11" name="Rectangle 10">
                <a:extLst>
                  <a:ext uri="{FF2B5EF4-FFF2-40B4-BE49-F238E27FC236}">
                    <a16:creationId xmlns:a16="http://schemas.microsoft.com/office/drawing/2014/main" id="{524DF913-D64E-4113-B702-5C1BEB2A8CC3}"/>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B98EBC-84C6-4594-BF74-B98EBDC8BFF1}"/>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4B98EBC-84C6-4594-BF74-B98EBDC8BFF1}"/>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3712138-D8CB-4040-9D48-94A2F48BE210}"/>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4452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p:sp>
        <p:nvSpPr>
          <p:cNvPr id="6" name="Rectangle 5">
            <a:extLst>
              <a:ext uri="{FF2B5EF4-FFF2-40B4-BE49-F238E27FC236}">
                <a16:creationId xmlns:a16="http://schemas.microsoft.com/office/drawing/2014/main" id="{ADE29DC0-5F55-4C0F-9250-42464CEC0C31}"/>
              </a:ext>
            </a:extLst>
          </p:cNvPr>
          <p:cNvSpPr/>
          <p:nvPr/>
        </p:nvSpPr>
        <p:spPr>
          <a:xfrm>
            <a:off x="4567010" y="1690688"/>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4" name="Content Placeholder 2">
            <a:extLst>
              <a:ext uri="{FF2B5EF4-FFF2-40B4-BE49-F238E27FC236}">
                <a16:creationId xmlns:a16="http://schemas.microsoft.com/office/drawing/2014/main" id="{6184ADBC-43F1-4D97-B97D-67B7A2D5FD9A}"/>
              </a:ext>
            </a:extLst>
          </p:cNvPr>
          <p:cNvSpPr>
            <a:spLocks noGrp="1"/>
          </p:cNvSpPr>
          <p:nvPr>
            <p:ph idx="1"/>
          </p:nvPr>
        </p:nvSpPr>
        <p:spPr>
          <a:xfrm>
            <a:off x="2595881" y="1815464"/>
            <a:ext cx="2642834" cy="3772535"/>
          </a:xfrm>
        </p:spPr>
        <p:txBody>
          <a:bodyPr>
            <a:normAutofit/>
          </a:bodyPr>
          <a:lstStyle/>
          <a:p>
            <a:pPr marL="0" indent="0">
              <a:buNone/>
            </a:pPr>
            <a:r>
              <a:rPr lang="en-US" dirty="0"/>
              <a:t>-2  7  0 11  4 -8</a:t>
            </a:r>
          </a:p>
          <a:p>
            <a:pPr marL="0" indent="0">
              <a:buNone/>
            </a:pPr>
            <a:r>
              <a:rPr lang="en-US" dirty="0"/>
              <a:t>  3 13 2  8   6  2</a:t>
            </a:r>
          </a:p>
          <a:p>
            <a:pPr marL="0" indent="0">
              <a:buNone/>
            </a:pPr>
            <a:r>
              <a:rPr lang="en-US" dirty="0"/>
              <a:t>  1  4  0  -7  5  3</a:t>
            </a:r>
          </a:p>
          <a:p>
            <a:pPr marL="0" indent="0">
              <a:buNone/>
            </a:pPr>
            <a:r>
              <a:rPr lang="en-US" dirty="0"/>
              <a:t>  1 -1 -3 -2 -4 -6</a:t>
            </a:r>
          </a:p>
          <a:p>
            <a:pPr marL="0" indent="0">
              <a:buNone/>
            </a:pPr>
            <a:r>
              <a:rPr lang="en-US" dirty="0"/>
              <a:t> -1 -2 -1 0 -3  -1</a:t>
            </a:r>
          </a:p>
          <a:p>
            <a:pPr marL="0" indent="0">
              <a:buNone/>
            </a:pPr>
            <a:r>
              <a:rPr lang="en-US" dirty="0"/>
              <a:t>  2  4  1  0  11  1</a:t>
            </a:r>
          </a:p>
          <a:p>
            <a:pPr marL="0" indent="0">
              <a:buNone/>
            </a:pPr>
            <a:r>
              <a:rPr lang="en-US" dirty="0"/>
              <a:t> 5  0  4  1   0  -11</a:t>
            </a:r>
          </a:p>
        </p:txBody>
      </p:sp>
      <p:sp>
        <p:nvSpPr>
          <p:cNvPr id="15" name="Rectangle 14">
            <a:extLst>
              <a:ext uri="{FF2B5EF4-FFF2-40B4-BE49-F238E27FC236}">
                <a16:creationId xmlns:a16="http://schemas.microsoft.com/office/drawing/2014/main" id="{EB9B33DF-1969-46FD-B598-EA08945E2382}"/>
              </a:ext>
            </a:extLst>
          </p:cNvPr>
          <p:cNvSpPr/>
          <p:nvPr/>
        </p:nvSpPr>
        <p:spPr>
          <a:xfrm>
            <a:off x="2595881" y="2275463"/>
            <a:ext cx="2541293"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4EA89F7-B0A2-43CF-B3A3-F427CFB122CA}"/>
              </a:ext>
            </a:extLst>
          </p:cNvPr>
          <p:cNvSpPr txBox="1">
            <a:spLocks/>
          </p:cNvSpPr>
          <p:nvPr/>
        </p:nvSpPr>
        <p:spPr>
          <a:xfrm>
            <a:off x="5495868" y="899396"/>
            <a:ext cx="6371011" cy="5604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Approach 1: Use smooth histogram </a:t>
            </a:r>
            <a:r>
              <a:rPr lang="en-US" dirty="0">
                <a:solidFill>
                  <a:srgbClr val="00B0F0"/>
                </a:solidFill>
              </a:rPr>
              <a:t>[BO07]</a:t>
            </a:r>
            <a:r>
              <a:rPr lang="en-US" dirty="0"/>
              <a:t> technique for sliding windows</a:t>
            </a:r>
          </a:p>
          <a:p>
            <a:pPr marL="457200" indent="-457200">
              <a:buFont typeface="Wingdings" panose="05000000000000000000" pitchFamily="2" charset="2"/>
              <a:buChar char="v"/>
            </a:pPr>
            <a:r>
              <a:rPr lang="en-US" dirty="0"/>
              <a:t>…</a:t>
            </a:r>
            <a:r>
              <a:rPr lang="en-US" dirty="0">
                <a:solidFill>
                  <a:srgbClr val="FF0000"/>
                </a:solidFill>
              </a:rPr>
              <a:t>Functions are not smooth</a:t>
            </a:r>
            <a:endParaRPr lang="en-US" dirty="0"/>
          </a:p>
          <a:p>
            <a:pPr marL="457200" indent="-457200">
              <a:buFont typeface="Wingdings" panose="05000000000000000000" pitchFamily="2" charset="2"/>
              <a:buChar char="v"/>
            </a:pPr>
            <a:r>
              <a:rPr lang="en-US" dirty="0"/>
              <a:t>Approach 2: Use sketching techniques for subspace embeddings</a:t>
            </a:r>
          </a:p>
          <a:p>
            <a:pPr marL="457200" indent="-457200">
              <a:buFont typeface="Wingdings" panose="05000000000000000000" pitchFamily="2" charset="2"/>
              <a:buChar char="v"/>
            </a:pPr>
            <a:r>
              <a:rPr lang="en-US" dirty="0"/>
              <a:t>…</a:t>
            </a:r>
            <a:r>
              <a:rPr lang="en-US" dirty="0">
                <a:solidFill>
                  <a:srgbClr val="FF0000"/>
                </a:solidFill>
              </a:rPr>
              <a:t>Cannot undue expirations from sliding window</a:t>
            </a:r>
          </a:p>
          <a:p>
            <a:pPr marL="457200" indent="-457200">
              <a:buFont typeface="Wingdings" panose="05000000000000000000" pitchFamily="2" charset="2"/>
              <a:buChar char="v"/>
            </a:pPr>
            <a:r>
              <a:rPr lang="en-US" dirty="0"/>
              <a:t>Approach 3: Use sampling techniques for data streams, e.g., sample rows that are </a:t>
            </a:r>
            <a:r>
              <a:rPr lang="en-US" dirty="0">
                <a:solidFill>
                  <a:srgbClr val="00B050"/>
                </a:solidFill>
              </a:rPr>
              <a:t>unique</a:t>
            </a:r>
          </a:p>
          <a:p>
            <a:pPr marL="457200" indent="-457200">
              <a:buFont typeface="Wingdings" panose="05000000000000000000" pitchFamily="2" charset="2"/>
              <a:buChar char="v"/>
            </a:pPr>
            <a:r>
              <a:rPr lang="en-US" dirty="0"/>
              <a:t>…</a:t>
            </a:r>
            <a:r>
              <a:rPr lang="en-US" dirty="0">
                <a:solidFill>
                  <a:srgbClr val="FF0000"/>
                </a:solidFill>
              </a:rPr>
              <a:t>Recent rows seem to be more important</a:t>
            </a:r>
            <a:endParaRPr lang="en-US" dirty="0"/>
          </a:p>
        </p:txBody>
      </p:sp>
      <p:sp>
        <p:nvSpPr>
          <p:cNvPr id="7" name="Rectangle 6">
            <a:extLst>
              <a:ext uri="{FF2B5EF4-FFF2-40B4-BE49-F238E27FC236}">
                <a16:creationId xmlns:a16="http://schemas.microsoft.com/office/drawing/2014/main" id="{9553BDE7-DC89-4CC6-8C89-13C129ACACA7}"/>
              </a:ext>
            </a:extLst>
          </p:cNvPr>
          <p:cNvSpPr/>
          <p:nvPr/>
        </p:nvSpPr>
        <p:spPr>
          <a:xfrm>
            <a:off x="569562" y="2275463"/>
            <a:ext cx="1859043" cy="72509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35EBE4-0DE8-4257-835F-CE38FE0728C2}"/>
                  </a:ext>
                </a:extLst>
              </p:cNvPr>
              <p:cNvSpPr/>
              <p:nvPr/>
            </p:nvSpPr>
            <p:spPr>
              <a:xfrm>
                <a:off x="3617740" y="5418437"/>
                <a:ext cx="4975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𝐴</m:t>
                      </m:r>
                    </m:oMath>
                  </m:oMathPara>
                </a14:m>
                <a:endParaRPr lang="en-US" sz="2800" dirty="0">
                  <a:solidFill>
                    <a:srgbClr val="C00000"/>
                  </a:solidFill>
                </a:endParaRPr>
              </a:p>
            </p:txBody>
          </p:sp>
        </mc:Choice>
        <mc:Fallback xmlns="">
          <p:sp>
            <p:nvSpPr>
              <p:cNvPr id="8" name="Rectangle 7">
                <a:extLst>
                  <a:ext uri="{FF2B5EF4-FFF2-40B4-BE49-F238E27FC236}">
                    <a16:creationId xmlns:a16="http://schemas.microsoft.com/office/drawing/2014/main" id="{8C35EBE4-0DE8-4257-835F-CE38FE0728C2}"/>
                  </a:ext>
                </a:extLst>
              </p:cNvPr>
              <p:cNvSpPr>
                <a:spLocks noRot="1" noChangeAspect="1" noMove="1" noResize="1" noEditPoints="1" noAdjustHandles="1" noChangeArrowheads="1" noChangeShapeType="1" noTextEdit="1"/>
              </p:cNvSpPr>
              <p:nvPr/>
            </p:nvSpPr>
            <p:spPr>
              <a:xfrm>
                <a:off x="3617740" y="5418437"/>
                <a:ext cx="49757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A345524-92AC-4B1B-908D-FE1B7985873D}"/>
                  </a:ext>
                </a:extLst>
              </p:cNvPr>
              <p:cNvSpPr/>
              <p:nvPr/>
            </p:nvSpPr>
            <p:spPr>
              <a:xfrm>
                <a:off x="1250073" y="3062114"/>
                <a:ext cx="49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𝑃</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6A345524-92AC-4B1B-908D-FE1B7985873D}"/>
                  </a:ext>
                </a:extLst>
              </p:cNvPr>
              <p:cNvSpPr>
                <a:spLocks noRot="1" noChangeAspect="1" noMove="1" noResize="1" noEditPoints="1" noAdjustHandles="1" noChangeArrowheads="1" noChangeShapeType="1" noTextEdit="1"/>
              </p:cNvSpPr>
              <p:nvPr/>
            </p:nvSpPr>
            <p:spPr>
              <a:xfrm>
                <a:off x="1250073" y="3062114"/>
                <a:ext cx="498020"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838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181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Font typeface="Arial" panose="020B0604020202020204" pitchFamily="34" charset="0"/>
              <a:buNone/>
            </a:pPr>
            <a:r>
              <a:rPr lang="en-US" dirty="0"/>
              <a:t>0  0  0  0  0  0   0  0 100</a:t>
            </a:r>
          </a:p>
          <a:p>
            <a:pPr marL="0" indent="0">
              <a:buNone/>
            </a:pPr>
            <a:r>
              <a:rPr lang="en-US" dirty="0"/>
              <a:t>0  0  0  0  0  0   0  0   1 </a:t>
            </a:r>
          </a:p>
        </p:txBody>
      </p:sp>
      <p:sp>
        <p:nvSpPr>
          <p:cNvPr id="7" name="Rectangle 6">
            <a:extLst>
              <a:ext uri="{FF2B5EF4-FFF2-40B4-BE49-F238E27FC236}">
                <a16:creationId xmlns:a16="http://schemas.microsoft.com/office/drawing/2014/main" id="{EC10E840-F829-4A16-AB74-829D89AE2005}"/>
              </a:ext>
            </a:extLst>
          </p:cNvPr>
          <p:cNvSpPr/>
          <p:nvPr/>
        </p:nvSpPr>
        <p:spPr>
          <a:xfrm>
            <a:off x="8384221" y="309806"/>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5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6761085" cy="5032375"/>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does not look important, so we do not sample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Clr>
                    <a:schemeClr val="tx1"/>
                  </a:buClr>
                  <a:buFont typeface="Wingdings" panose="05000000000000000000" pitchFamily="2" charset="2"/>
                  <a:buChar char="v"/>
                </a:pPr>
                <a:r>
                  <a:rPr lang="en-US" dirty="0"/>
                  <a:t>Stream proceeds: All 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r>
                  <a:rPr lang="en-US" dirty="0"/>
                  <a:t> expire, new rows are all zeros</a:t>
                </a:r>
              </a:p>
              <a:p>
                <a:pPr marL="457200" indent="-457200">
                  <a:buFont typeface="Wingdings" panose="05000000000000000000" pitchFamily="2" charset="2"/>
                  <a:buChar char="v"/>
                </a:pPr>
                <a:r>
                  <a:rPr lang="en-US" dirty="0"/>
                  <a:t>Cannot possibly get approximation of </a:t>
                </a:r>
                <a14:m>
                  <m:oMath xmlns:m="http://schemas.openxmlformats.org/officeDocument/2006/math">
                    <m:r>
                      <a:rPr lang="en-US" i="1">
                        <a:solidFill>
                          <a:srgbClr val="C00000"/>
                        </a:solidFill>
                        <a:latin typeface="Cambria Math" panose="02040503050406030204" pitchFamily="18" charset="0"/>
                      </a:rPr>
                      <m:t>𝐴</m:t>
                    </m:r>
                  </m:oMath>
                </a14:m>
                <a:r>
                  <a:rPr lang="en-US" dirty="0"/>
                  <a:t> without storing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𝑟</m:t>
                        </m:r>
                      </m:e>
                      <m:sub>
                        <m:r>
                          <a:rPr lang="en-US" b="0" i="1" smtClean="0">
                            <a:solidFill>
                              <a:srgbClr val="C00000"/>
                            </a:solidFill>
                            <a:latin typeface="Cambria Math" panose="02040503050406030204" pitchFamily="18" charset="0"/>
                          </a:rPr>
                          <m:t>3</m:t>
                        </m:r>
                      </m:sub>
                    </m:sSub>
                  </m:oMath>
                </a14:m>
                <a:endParaRPr lang="en-US" dirty="0"/>
              </a:p>
              <a:p>
                <a:pPr marL="457200" indent="-457200">
                  <a:buFont typeface="Wingdings" panose="05000000000000000000" pitchFamily="2" charset="2"/>
                  <a:buChar char="v"/>
                </a:pPr>
                <a:r>
                  <a:rPr lang="en-US" dirty="0"/>
                  <a:t>This implies we should </a:t>
                </a:r>
                <a:r>
                  <a:rPr lang="en-US" i="1" dirty="0">
                    <a:solidFill>
                      <a:srgbClr val="7030A0"/>
                    </a:solidFill>
                  </a:rPr>
                  <a:t>always</a:t>
                </a:r>
                <a:r>
                  <a:rPr lang="en-US" i="1" dirty="0"/>
                  <a:t> </a:t>
                </a:r>
                <a:r>
                  <a:rPr lang="en-US" dirty="0"/>
                  <a:t>store the most recent row!</a:t>
                </a:r>
              </a:p>
              <a:p>
                <a:pPr marL="457200" indent="-457200">
                  <a:buFont typeface="Wingdings" panose="05000000000000000000" pitchFamily="2" charset="2"/>
                  <a:buChar char="v"/>
                </a:pPr>
                <a:r>
                  <a:rPr lang="en-US" dirty="0"/>
                  <a:t>Need a new sense of importance accounting for both </a:t>
                </a:r>
                <a:r>
                  <a:rPr lang="en-US" dirty="0">
                    <a:solidFill>
                      <a:srgbClr val="00B050"/>
                    </a:solidFill>
                  </a:rPr>
                  <a:t>uniqueness</a:t>
                </a:r>
                <a:r>
                  <a:rPr lang="en-US" dirty="0"/>
                  <a:t> AND </a:t>
                </a:r>
                <a:r>
                  <a:rPr lang="en-US" dirty="0">
                    <a:solidFill>
                      <a:srgbClr val="00B050"/>
                    </a:solidFill>
                  </a:rPr>
                  <a:t>recency</a:t>
                </a:r>
                <a:r>
                  <a:rPr lang="en-US" dirty="0"/>
                  <a:t> of a row</a:t>
                </a:r>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6761085" cy="5032375"/>
              </a:xfrm>
              <a:blipFill>
                <a:blip r:embed="rId2"/>
                <a:stretch>
                  <a:fillRect l="-1623" t="-193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642259B8-4837-4AAE-AE14-08D287FA5E56}"/>
              </a:ext>
            </a:extLst>
          </p:cNvPr>
          <p:cNvSpPr txBox="1">
            <a:spLocks/>
          </p:cNvSpPr>
          <p:nvPr/>
        </p:nvSpPr>
        <p:spPr>
          <a:xfrm>
            <a:off x="8384221" y="1831328"/>
            <a:ext cx="3520736" cy="423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3  5 -2  7  0 11  4 -8</a:t>
            </a:r>
          </a:p>
          <a:p>
            <a:pPr marL="0" indent="0">
              <a:buNone/>
            </a:pPr>
            <a:r>
              <a:rPr lang="en-US" dirty="0"/>
              <a:t>0  0  0  0  0  0   0  0 100</a:t>
            </a:r>
          </a:p>
          <a:p>
            <a:pPr marL="0" indent="0">
              <a:buNone/>
            </a:pPr>
            <a:r>
              <a:rPr lang="en-US" dirty="0"/>
              <a:t>0  0  0  0  0  0   0  0   1 </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a:p>
            <a:pPr marL="0" indent="0">
              <a:buNone/>
            </a:pPr>
            <a:r>
              <a:rPr lang="en-US" dirty="0"/>
              <a:t>0  0  0  0  0  0   0  0   0</a:t>
            </a:r>
          </a:p>
        </p:txBody>
      </p:sp>
      <p:sp>
        <p:nvSpPr>
          <p:cNvPr id="12" name="Rectangle 11">
            <a:extLst>
              <a:ext uri="{FF2B5EF4-FFF2-40B4-BE49-F238E27FC236}">
                <a16:creationId xmlns:a16="http://schemas.microsoft.com/office/drawing/2014/main" id="{BF30FFA6-E6F2-4FCD-BE3B-024993ECCF95}"/>
              </a:ext>
            </a:extLst>
          </p:cNvPr>
          <p:cNvSpPr/>
          <p:nvPr/>
        </p:nvSpPr>
        <p:spPr>
          <a:xfrm>
            <a:off x="8384220" y="2825993"/>
            <a:ext cx="342756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62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marL="457200" indent="-457200">
                  <a:buFont typeface="Wingdings" panose="05000000000000000000" pitchFamily="2" charset="2"/>
                  <a:buChar char="v"/>
                </a:pPr>
                <a:r>
                  <a:rPr lang="en-US" dirty="0"/>
                  <a:t>Intuition: how </a:t>
                </a:r>
                <a:r>
                  <a:rPr lang="en-US" dirty="0">
                    <a:solidFill>
                      <a:srgbClr val="00B050"/>
                    </a:solidFill>
                  </a:rPr>
                  <a:t>unique</a:t>
                </a:r>
                <a:r>
                  <a:rPr lang="en-US" dirty="0"/>
                  <a:t> a row is (recall importance sampling)</a:t>
                </a:r>
              </a:p>
              <a:p>
                <a:pPr marL="457200" indent="-457200">
                  <a:buFont typeface="Wingdings" panose="05000000000000000000" pitchFamily="2" charset="2"/>
                  <a:buChar char="v"/>
                </a:pPr>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7030A0"/>
                    </a:solidFill>
                  </a:rPr>
                  <a:t>leverage scores</a:t>
                </a:r>
                <a:r>
                  <a:rPr lang="en-US" dirty="0">
                    <a:solidFill>
                      <a:srgbClr val="7030A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r="-4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pPr marL="457200" indent="-457200">
                  <a:buFont typeface="Wingdings" panose="05000000000000000000" pitchFamily="2" charset="2"/>
                  <a:buChar char="v"/>
                </a:pPr>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Wingdings" panose="05000000000000000000" pitchFamily="2" charset="2"/>
                  <a:buChar char="v"/>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𝑛</m:t>
                    </m:r>
                  </m:oMath>
                </a14:m>
                <a:endParaRPr lang="en-US" sz="2800" dirty="0"/>
              </a:p>
            </p:txBody>
          </p:sp>
        </mc:Choice>
        <mc:Fallback xmlns="">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C883C-A139-4EE7-8DEF-96BDA1A8E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213" y="126276"/>
            <a:ext cx="1573636" cy="1047119"/>
          </a:xfrm>
          <a:prstGeom prst="rect">
            <a:avLst/>
          </a:prstGeom>
        </p:spPr>
      </p:pic>
      <p:pic>
        <p:nvPicPr>
          <p:cNvPr id="8" name="Picture 7">
            <a:extLst>
              <a:ext uri="{FF2B5EF4-FFF2-40B4-BE49-F238E27FC236}">
                <a16:creationId xmlns:a16="http://schemas.microsoft.com/office/drawing/2014/main" id="{465F81A8-CF42-49A2-838C-BC7B9ACE0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527" y="1227348"/>
            <a:ext cx="1137924" cy="1098096"/>
          </a:xfrm>
          <a:prstGeom prst="rect">
            <a:avLst/>
          </a:prstGeom>
        </p:spPr>
      </p:pic>
      <p:pic>
        <p:nvPicPr>
          <p:cNvPr id="9" name="Picture 8">
            <a:extLst>
              <a:ext uri="{FF2B5EF4-FFF2-40B4-BE49-F238E27FC236}">
                <a16:creationId xmlns:a16="http://schemas.microsoft.com/office/drawing/2014/main" id="{14BBB2F5-78A4-4A38-A424-BEBE048AB8A5}"/>
              </a:ext>
            </a:extLst>
          </p:cNvPr>
          <p:cNvPicPr>
            <a:picLocks noChangeAspect="1"/>
          </p:cNvPicPr>
          <p:nvPr/>
        </p:nvPicPr>
        <p:blipFill>
          <a:blip r:embed="rId4"/>
          <a:stretch>
            <a:fillRect/>
          </a:stretch>
        </p:blipFill>
        <p:spPr>
          <a:xfrm>
            <a:off x="1173768" y="2379397"/>
            <a:ext cx="1213593" cy="1204434"/>
          </a:xfrm>
          <a:prstGeom prst="rect">
            <a:avLst/>
          </a:prstGeom>
        </p:spPr>
      </p:pic>
      <p:pic>
        <p:nvPicPr>
          <p:cNvPr id="11" name="Picture 10">
            <a:extLst>
              <a:ext uri="{FF2B5EF4-FFF2-40B4-BE49-F238E27FC236}">
                <a16:creationId xmlns:a16="http://schemas.microsoft.com/office/drawing/2014/main" id="{308B10FD-C98C-4EFC-9E76-F9DF4819B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125" y="3637784"/>
            <a:ext cx="1323899" cy="1379061"/>
          </a:xfrm>
          <a:prstGeom prst="rect">
            <a:avLst/>
          </a:prstGeom>
        </p:spPr>
      </p:pic>
      <p:pic>
        <p:nvPicPr>
          <p:cNvPr id="13" name="Picture 12">
            <a:extLst>
              <a:ext uri="{FF2B5EF4-FFF2-40B4-BE49-F238E27FC236}">
                <a16:creationId xmlns:a16="http://schemas.microsoft.com/office/drawing/2014/main" id="{9A9A426C-E3AA-4274-89E7-60C185F8A68C}"/>
              </a:ext>
            </a:extLst>
          </p:cNvPr>
          <p:cNvPicPr>
            <a:picLocks noChangeAspect="1"/>
          </p:cNvPicPr>
          <p:nvPr/>
        </p:nvPicPr>
        <p:blipFill>
          <a:blip r:embed="rId6"/>
          <a:stretch>
            <a:fillRect/>
          </a:stretch>
        </p:blipFill>
        <p:spPr>
          <a:xfrm>
            <a:off x="1211952" y="5091225"/>
            <a:ext cx="1175409" cy="1640499"/>
          </a:xfrm>
          <a:prstGeom prst="rect">
            <a:avLst/>
          </a:prstGeom>
        </p:spPr>
      </p:pic>
      <p:sp>
        <p:nvSpPr>
          <p:cNvPr id="14" name="TextBox 13">
            <a:extLst>
              <a:ext uri="{FF2B5EF4-FFF2-40B4-BE49-F238E27FC236}">
                <a16:creationId xmlns:a16="http://schemas.microsoft.com/office/drawing/2014/main" id="{37719C08-2CD0-4022-A054-1C279B98C72B}"/>
              </a:ext>
            </a:extLst>
          </p:cNvPr>
          <p:cNvSpPr txBox="1"/>
          <p:nvPr/>
        </p:nvSpPr>
        <p:spPr>
          <a:xfrm>
            <a:off x="4538660" y="668849"/>
            <a:ext cx="3114675" cy="523562"/>
          </a:xfrm>
          <a:prstGeom prst="rect">
            <a:avLst/>
          </a:prstGeom>
          <a:noFill/>
        </p:spPr>
        <p:txBody>
          <a:bodyPr wrap="square" rtlCol="0">
            <a:spAutoFit/>
          </a:bodyPr>
          <a:lstStyle/>
          <a:p>
            <a:r>
              <a:rPr lang="en-US" sz="2800" dirty="0"/>
              <a:t>Vladimir Braverman</a:t>
            </a:r>
          </a:p>
        </p:txBody>
      </p:sp>
      <p:sp>
        <p:nvSpPr>
          <p:cNvPr id="15" name="TextBox 14">
            <a:extLst>
              <a:ext uri="{FF2B5EF4-FFF2-40B4-BE49-F238E27FC236}">
                <a16:creationId xmlns:a16="http://schemas.microsoft.com/office/drawing/2014/main" id="{A4AFDF8D-4EF2-4BCE-BE42-34C183118CF7}"/>
              </a:ext>
            </a:extLst>
          </p:cNvPr>
          <p:cNvSpPr txBox="1"/>
          <p:nvPr/>
        </p:nvSpPr>
        <p:spPr>
          <a:xfrm>
            <a:off x="4887512" y="1852723"/>
            <a:ext cx="2519363" cy="523562"/>
          </a:xfrm>
          <a:prstGeom prst="rect">
            <a:avLst/>
          </a:prstGeom>
          <a:noFill/>
        </p:spPr>
        <p:txBody>
          <a:bodyPr wrap="square" rtlCol="0">
            <a:spAutoFit/>
          </a:bodyPr>
          <a:lstStyle/>
          <a:p>
            <a:r>
              <a:rPr lang="en-US" sz="2800" dirty="0"/>
              <a:t>Petros </a:t>
            </a:r>
            <a:r>
              <a:rPr lang="en-US" sz="2800" dirty="0" err="1"/>
              <a:t>Drineas</a:t>
            </a:r>
            <a:endParaRPr lang="en-US" sz="2800" dirty="0"/>
          </a:p>
        </p:txBody>
      </p:sp>
      <p:sp>
        <p:nvSpPr>
          <p:cNvPr id="16" name="TextBox 15">
            <a:extLst>
              <a:ext uri="{FF2B5EF4-FFF2-40B4-BE49-F238E27FC236}">
                <a16:creationId xmlns:a16="http://schemas.microsoft.com/office/drawing/2014/main" id="{2BF16D3D-6CBD-4004-862E-795AD03EC375}"/>
              </a:ext>
            </a:extLst>
          </p:cNvPr>
          <p:cNvSpPr txBox="1"/>
          <p:nvPr/>
        </p:nvSpPr>
        <p:spPr>
          <a:xfrm>
            <a:off x="4887513" y="2990304"/>
            <a:ext cx="2519363" cy="523562"/>
          </a:xfrm>
          <a:prstGeom prst="rect">
            <a:avLst/>
          </a:prstGeom>
          <a:noFill/>
        </p:spPr>
        <p:txBody>
          <a:bodyPr wrap="square" rtlCol="0">
            <a:spAutoFit/>
          </a:bodyPr>
          <a:lstStyle/>
          <a:p>
            <a:r>
              <a:rPr lang="en-US" sz="2800" dirty="0" err="1"/>
              <a:t>Jalaj</a:t>
            </a:r>
            <a:r>
              <a:rPr lang="en-US" sz="2800" dirty="0"/>
              <a:t> Upadhyay</a:t>
            </a:r>
          </a:p>
        </p:txBody>
      </p:sp>
      <p:sp>
        <p:nvSpPr>
          <p:cNvPr id="17" name="TextBox 16">
            <a:extLst>
              <a:ext uri="{FF2B5EF4-FFF2-40B4-BE49-F238E27FC236}">
                <a16:creationId xmlns:a16="http://schemas.microsoft.com/office/drawing/2014/main" id="{DA567475-BDE8-4A66-AD57-287F36805068}"/>
              </a:ext>
            </a:extLst>
          </p:cNvPr>
          <p:cNvSpPr txBox="1"/>
          <p:nvPr/>
        </p:nvSpPr>
        <p:spPr>
          <a:xfrm>
            <a:off x="4632719" y="4218343"/>
            <a:ext cx="2926558" cy="523220"/>
          </a:xfrm>
          <a:prstGeom prst="rect">
            <a:avLst/>
          </a:prstGeom>
          <a:noFill/>
        </p:spPr>
        <p:txBody>
          <a:bodyPr wrap="square" rtlCol="0">
            <a:spAutoFit/>
          </a:bodyPr>
          <a:lstStyle/>
          <a:p>
            <a:r>
              <a:rPr lang="en-US" sz="2800" dirty="0"/>
              <a:t>David P. Woodruff</a:t>
            </a:r>
          </a:p>
        </p:txBody>
      </p:sp>
      <p:sp>
        <p:nvSpPr>
          <p:cNvPr id="19" name="TextBox 18">
            <a:extLst>
              <a:ext uri="{FF2B5EF4-FFF2-40B4-BE49-F238E27FC236}">
                <a16:creationId xmlns:a16="http://schemas.microsoft.com/office/drawing/2014/main" id="{E74C640E-2B92-437D-BF43-BE87F39E9CC1}"/>
              </a:ext>
            </a:extLst>
          </p:cNvPr>
          <p:cNvSpPr txBox="1"/>
          <p:nvPr/>
        </p:nvSpPr>
        <p:spPr>
          <a:xfrm>
            <a:off x="4887512" y="5446040"/>
            <a:ext cx="2926558" cy="523220"/>
          </a:xfrm>
          <a:prstGeom prst="rect">
            <a:avLst/>
          </a:prstGeom>
          <a:noFill/>
        </p:spPr>
        <p:txBody>
          <a:bodyPr wrap="square" rtlCol="0">
            <a:spAutoFit/>
          </a:bodyPr>
          <a:lstStyle/>
          <a:p>
            <a:r>
              <a:rPr lang="en-US" sz="2800" dirty="0"/>
              <a:t>Samson Zhou</a:t>
            </a:r>
          </a:p>
        </p:txBody>
      </p:sp>
      <p:pic>
        <p:nvPicPr>
          <p:cNvPr id="2052" name="Picture 4" descr="Image result for johns hopkins logo">
            <a:extLst>
              <a:ext uri="{FF2B5EF4-FFF2-40B4-BE49-F238E27FC236}">
                <a16:creationId xmlns:a16="http://schemas.microsoft.com/office/drawing/2014/main" id="{8A97FFDE-138C-451E-8BB5-FFBDF5F0FA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5425" y="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arnegie mellon logo">
            <a:extLst>
              <a:ext uri="{FF2B5EF4-FFF2-40B4-BE49-F238E27FC236}">
                <a16:creationId xmlns:a16="http://schemas.microsoft.com/office/drawing/2014/main" id="{C1B6C347-E51E-499F-9BA3-CC7A0A30C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1948" y="3833797"/>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52B561E-15B7-49BB-B4E5-1A67CFB458C9}"/>
              </a:ext>
            </a:extLst>
          </p:cNvPr>
          <p:cNvPicPr>
            <a:picLocks noChangeAspect="1" noChangeArrowheads="1"/>
          </p:cNvPicPr>
          <p:nvPr/>
        </p:nvPicPr>
        <p:blipFill>
          <a:blip r:embed="rId9" cstate="print"/>
          <a:srcRect/>
          <a:stretch>
            <a:fillRect/>
          </a:stretch>
        </p:blipFill>
        <p:spPr bwMode="auto">
          <a:xfrm>
            <a:off x="9077325" y="1543722"/>
            <a:ext cx="2705100" cy="952500"/>
          </a:xfrm>
          <a:prstGeom prst="rect">
            <a:avLst/>
          </a:prstGeom>
          <a:noFill/>
          <a:ln w="9525">
            <a:noFill/>
            <a:miter lim="800000"/>
            <a:headEnd/>
            <a:tailEnd/>
          </a:ln>
        </p:spPr>
      </p:pic>
      <p:pic>
        <p:nvPicPr>
          <p:cNvPr id="20" name="Picture 6" descr="Image result for carnegie mellon logo">
            <a:extLst>
              <a:ext uri="{FF2B5EF4-FFF2-40B4-BE49-F238E27FC236}">
                <a16:creationId xmlns:a16="http://schemas.microsoft.com/office/drawing/2014/main" id="{CE3607E8-E439-4611-9EA7-5997BB48A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1948" y="5282760"/>
            <a:ext cx="1973951" cy="1257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le inc">
            <a:extLst>
              <a:ext uri="{FF2B5EF4-FFF2-40B4-BE49-F238E27FC236}">
                <a16:creationId xmlns:a16="http://schemas.microsoft.com/office/drawing/2014/main" id="{74447E84-BA22-4D06-B2CD-6D6C19541D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4640" y="2560898"/>
            <a:ext cx="905463" cy="107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090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Leverage score 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Rows before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might be deleted so they shouldn’t count towards the importance of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solidFill>
                      <a:srgbClr val="00B050"/>
                    </a:solidFill>
                  </a:rPr>
                  <a:t>Reverse online leverage score </a:t>
                </a:r>
                <a:r>
                  <a:rPr lang="en-US" dirty="0"/>
                  <a:t>of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is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r>
                  <a:rPr lang="en-US" dirty="0"/>
                  <a:t>where </a:t>
                </a:r>
                <a14:m>
                  <m:oMath xmlns:m="http://schemas.openxmlformats.org/officeDocument/2006/math">
                    <m:r>
                      <a:rPr lang="en-US" i="1">
                        <a:solidFill>
                          <a:srgbClr val="C00000"/>
                        </a:solidFill>
                        <a:latin typeface="Cambria Math" panose="02040503050406030204" pitchFamily="18" charset="0"/>
                      </a:rPr>
                      <m:t>𝐵</m:t>
                    </m:r>
                  </m:oMath>
                </a14:m>
                <a:r>
                  <a:rPr lang="en-US" dirty="0"/>
                  <a:t> are the rows after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6D863C3-82B9-424E-8FBA-BE6CD4AE14FD}"/>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F9F522-1274-4906-BB00-643D1815AA17}"/>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56F9F522-1274-4906-BB00-643D1815AA17}"/>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6AE6E3E-0707-4741-AFBD-AD431D390F12}"/>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AB34797-7026-405D-9A92-8D6DB568CFCC}"/>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9AB34797-7026-405D-9A92-8D6DB568CFCC}"/>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5DA9307-C45E-4062-9DAE-E333C84D0B33}"/>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C996-AFAF-4BEF-9294-7F0361A6EFAE}"/>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729B1DA-883E-4707-BB79-CC85B1377CE7}"/>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26" name="Rectangle 25">
                <a:extLst>
                  <a:ext uri="{FF2B5EF4-FFF2-40B4-BE49-F238E27FC236}">
                    <a16:creationId xmlns:a16="http://schemas.microsoft.com/office/drawing/2014/main" id="{7729B1DA-883E-4707-BB79-CC85B1377CE7}"/>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50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0" indent="0">
              <a:buClr>
                <a:schemeClr val="tx1"/>
              </a:buClr>
              <a:buNone/>
            </a:pPr>
            <a:endParaRPr lang="en-US" dirty="0"/>
          </a:p>
        </p:txBody>
      </p:sp>
      <p:sp>
        <p:nvSpPr>
          <p:cNvPr id="21" name="Rectangle 20">
            <a:extLst>
              <a:ext uri="{FF2B5EF4-FFF2-40B4-BE49-F238E27FC236}">
                <a16:creationId xmlns:a16="http://schemas.microsoft.com/office/drawing/2014/main" id="{35DA9307-C45E-4062-9DAE-E333C84D0B33}"/>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214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F8968B-432B-45EF-8223-841F325B5A77}"/>
              </a:ext>
            </a:extLst>
          </p:cNvPr>
          <p:cNvSpPr/>
          <p:nvPr/>
        </p:nvSpPr>
        <p:spPr>
          <a:xfrm>
            <a:off x="8972600" y="120661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6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2"/>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7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704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562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48482" y="363122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1</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48482" y="3631227"/>
                <a:ext cx="636328" cy="493405"/>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BE64C1-E423-4425-9AC8-E76829F7AD1E}"/>
              </a:ext>
            </a:extLst>
          </p:cNvPr>
          <p:cNvSpPr/>
          <p:nvPr/>
        </p:nvSpPr>
        <p:spPr>
          <a:xfrm>
            <a:off x="8972600" y="3850060"/>
            <a:ext cx="2362611" cy="681803"/>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147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76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56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D06189-35C8-4AF2-807F-CFBEF83B0EEF}"/>
              </a:ext>
            </a:extLst>
          </p:cNvPr>
          <p:cNvSpPr/>
          <p:nvPr/>
        </p:nvSpPr>
        <p:spPr>
          <a:xfrm>
            <a:off x="9119953" y="3444256"/>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794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𝑊</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0"/>
                                  </p:iterate>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57777" y="3305137"/>
                <a:ext cx="636328" cy="4934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2</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57777" y="3305137"/>
                <a:ext cx="636328" cy="493405"/>
              </a:xfrm>
              <a:prstGeom prst="rect">
                <a:avLst/>
              </a:prstGeom>
              <a:blipFill>
                <a:blip r:embed="rId4"/>
                <a:stretch>
                  <a:fillRect b="-12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4BAAE5-710D-4AAA-A434-E5B9018737F0}"/>
              </a:ext>
            </a:extLst>
          </p:cNvPr>
          <p:cNvSpPr/>
          <p:nvPr/>
        </p:nvSpPr>
        <p:spPr>
          <a:xfrm>
            <a:off x="8972600" y="3444256"/>
            <a:ext cx="2362611" cy="1087607"/>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04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464553" y="2857039"/>
                <a:ext cx="636328" cy="495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3</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464553" y="2857039"/>
                <a:ext cx="636328" cy="495136"/>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8012DFE-EC09-4C00-BB5E-B317E3F7D906}"/>
              </a:ext>
            </a:extLst>
          </p:cNvPr>
          <p:cNvSpPr/>
          <p:nvPr/>
        </p:nvSpPr>
        <p:spPr>
          <a:xfrm>
            <a:off x="9119955" y="237227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362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98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𝑖</m:t>
                              </m:r>
                            </m:e>
                            <m:sub>
                              <m:r>
                                <a:rPr lang="en-US" sz="2400" i="1">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8F5B45-991D-4EE2-8922-D7E8441B5DB0}"/>
              </a:ext>
            </a:extLst>
          </p:cNvPr>
          <p:cNvSpPr/>
          <p:nvPr/>
        </p:nvSpPr>
        <p:spPr>
          <a:xfrm>
            <a:off x="9119953" y="1383760"/>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98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384101" y="1152927"/>
                <a:ext cx="636328" cy="495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𝑖</m:t>
                              </m:r>
                            </m:e>
                            <m:sub>
                              <m:r>
                                <a:rPr lang="en-US" sz="2400" b="0" i="1" smtClean="0">
                                  <a:solidFill>
                                    <a:srgbClr val="C00000"/>
                                  </a:solidFill>
                                  <a:latin typeface="Cambria Math" panose="02040503050406030204" pitchFamily="18" charset="0"/>
                                </a:rPr>
                                <m:t>6</m:t>
                              </m:r>
                            </m:sub>
                          </m:sSub>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384101" y="1152927"/>
                <a:ext cx="636328" cy="495457"/>
              </a:xfrm>
              <a:prstGeom prst="rect">
                <a:avLst/>
              </a:prstGeom>
              <a:blipFill>
                <a:blip r:embed="rId4"/>
                <a:stretch>
                  <a:fillRect b="-123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460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Algorithm: sample (and rescale) a number of rows</a:t>
                </a:r>
              </a:p>
              <a:p>
                <a:pPr marL="457200" indent="-457200">
                  <a:buClr>
                    <a:schemeClr val="tx1"/>
                  </a:buClr>
                  <a:buFont typeface="Wingdings" panose="05000000000000000000" pitchFamily="2" charset="2"/>
                  <a:buChar char="v"/>
                </a:pPr>
                <a:r>
                  <a:rPr lang="en-US" dirty="0"/>
                  <a:t>New row arrives – store it</a:t>
                </a:r>
              </a:p>
              <a:p>
                <a:pPr marL="457200" indent="-457200">
                  <a:buClr>
                    <a:schemeClr val="tx1"/>
                  </a:buClr>
                  <a:buFont typeface="Wingdings" panose="05000000000000000000" pitchFamily="2" charset="2"/>
                  <a:buChar char="v"/>
                </a:pPr>
                <a:r>
                  <a:rPr lang="en-US" dirty="0"/>
                  <a:t>For each sampled (and rescaled)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sample the row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t> ↔ </a:t>
                </a:r>
                <a:r>
                  <a:rPr lang="en-US" dirty="0" err="1">
                    <a:solidFill>
                      <a:srgbClr val="00B050"/>
                    </a:solidFill>
                  </a:rPr>
                  <a:t>downsampling</a:t>
                </a:r>
                <a:endParaRPr lang="en-US" dirty="0"/>
              </a:p>
              <a:p>
                <a:pPr marL="457200" indent="-457200">
                  <a:buClr>
                    <a:schemeClr val="tx1"/>
                  </a:buClr>
                  <a:buFont typeface="Wingdings" panose="05000000000000000000" pitchFamily="2" charset="2"/>
                  <a:buChar char="v"/>
                </a:pPr>
                <a:r>
                  <a:rPr lang="en-US" dirty="0"/>
                  <a:t>Delete expired rows</a:t>
                </a:r>
              </a:p>
              <a:p>
                <a:pPr marL="457200" indent="-457200">
                  <a:buClr>
                    <a:schemeClr val="tx1"/>
                  </a:buClr>
                  <a:buFont typeface="Wingdings" panose="05000000000000000000" pitchFamily="2" charset="2"/>
                  <a:buChar char="v"/>
                </a:pPr>
                <a:r>
                  <a:rPr lang="en-US" dirty="0"/>
                  <a:t>New row arrives – repeat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6DD0E-84AF-4164-B95E-E86CEABF65BF}"/>
              </a:ext>
            </a:extLst>
          </p:cNvPr>
          <p:cNvSpPr/>
          <p:nvPr/>
        </p:nvSpPr>
        <p:spPr>
          <a:xfrm>
            <a:off x="9119951" y="454275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441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Spectral </a:t>
            </a:r>
            <a:r>
              <a:rPr lang="en-US" dirty="0" err="1">
                <a:solidFill>
                  <a:srgbClr val="C00000"/>
                </a:solidFill>
              </a:rPr>
              <a:t>Sparsification</a:t>
            </a:r>
            <a:r>
              <a:rPr lang="en-US" dirty="0">
                <a:solidFill>
                  <a:srgbClr val="C00000"/>
                </a:solidFill>
              </a:rPr>
              <a:t> (Summary)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7807960" cy="4534535"/>
              </a:xfrm>
            </p:spPr>
            <p:txBody>
              <a:bodyPr>
                <a:normAutofit/>
              </a:bodyPr>
              <a:lstStyle/>
              <a:p>
                <a:pPr marL="457200" indent="-457200">
                  <a:buClr>
                    <a:schemeClr val="tx1"/>
                  </a:buClr>
                  <a:buFont typeface="Wingdings" panose="05000000000000000000" pitchFamily="2" charset="2"/>
                  <a:buChar char="v"/>
                </a:pPr>
                <a:r>
                  <a:rPr lang="en-US" dirty="0"/>
                  <a:t>Correctness: Show an invariant that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 </m:t>
                    </m:r>
                  </m:oMath>
                </a14:m>
                <a:r>
                  <a:rPr lang="en-US" dirty="0"/>
                  <a:t>is sampled with probability </a:t>
                </a:r>
                <a14:m>
                  <m:oMath xmlns:m="http://schemas.openxmlformats.org/officeDocument/2006/math">
                    <m:r>
                      <a:rPr lang="en-US" i="1">
                        <a:solidFill>
                          <a:srgbClr val="C00000"/>
                        </a:solidFill>
                        <a:latin typeface="Cambria Math" panose="02040503050406030204" pitchFamily="18" charset="0"/>
                      </a:rPr>
                      <m:t>∝</m:t>
                    </m:r>
                  </m:oMath>
                </a14:m>
                <a:r>
                  <a:rPr lang="en-US" dirty="0"/>
                  <a:t> </a:t>
                </a:r>
                <a:r>
                  <a:rPr lang="en-US" i="1" dirty="0">
                    <a:solidFill>
                      <a:srgbClr val="7030A0"/>
                    </a:solidFill>
                  </a:rPr>
                  <a:t>final</a:t>
                </a:r>
                <a:r>
                  <a:rPr lang="en-US" dirty="0"/>
                  <a:t> reverse online leverage score</a:t>
                </a:r>
              </a:p>
              <a:p>
                <a:pPr marL="457200" indent="-457200">
                  <a:buClr>
                    <a:schemeClr val="tx1"/>
                  </a:buClr>
                  <a:buFont typeface="Wingdings" panose="05000000000000000000" pitchFamily="2" charset="2"/>
                  <a:buChar char="v"/>
                </a:pPr>
                <a:r>
                  <a:rPr lang="en-US" dirty="0"/>
                  <a:t>Shown by martingale argument and monotonicity</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𝑀𝑥</m:t>
                            </m:r>
                          </m:e>
                        </m:d>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Sub>
                  </m:oMath>
                </a14:m>
                <a:r>
                  <a:rPr lang="en-US" dirty="0"/>
                  <a:t> for all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a:t>
                </a:r>
                <a:r>
                  <a:rPr lang="en-US" dirty="0">
                    <a:solidFill>
                      <a:srgbClr val="00B0F0"/>
                    </a:solidFill>
                  </a:rPr>
                  <a:t>[DMM06, SS08, CMP16]</a:t>
                </a: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Space? Must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𝜖</m:t>
                                </m:r>
                              </m:e>
                              <m:sup>
                                <m:r>
                                  <a:rPr lang="en-US" i="1">
                                    <a:solidFill>
                                      <a:srgbClr val="C00000"/>
                                    </a:solidFill>
                                    <a:latin typeface="Cambria Math" panose="02040503050406030204" pitchFamily="18" charset="0"/>
                                  </a:rPr>
                                  <m:t>2</m:t>
                                </m:r>
                              </m:sup>
                            </m:sSup>
                          </m:den>
                        </m:f>
                        <m:r>
                          <a:rPr lang="en-US" i="1">
                            <a:solidFill>
                              <a:srgbClr val="C00000"/>
                            </a:solidFill>
                            <a:latin typeface="Cambria Math" panose="02040503050406030204" pitchFamily="18" charset="0"/>
                          </a:rPr>
                          <m:t>𝑛</m:t>
                        </m:r>
                      </m:e>
                    </m:d>
                  </m:oMath>
                </a14:m>
                <a:r>
                  <a:rPr lang="en-US" dirty="0"/>
                  <a:t> </a:t>
                </a:r>
                <a:r>
                  <a:rPr lang="en-US" dirty="0">
                    <a:solidFill>
                      <a:srgbClr val="00B0F0"/>
                    </a:solidFill>
                  </a:rPr>
                  <a:t>[CMP16]</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7807960" cy="4534535"/>
              </a:xfrm>
              <a:blipFill>
                <a:blip r:embed="rId2"/>
                <a:stretch>
                  <a:fillRect l="-1406" t="-2151" r="-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8E20FCA-1B1D-4359-B58A-3876198B7D4F}"/>
                  </a:ext>
                </a:extLst>
              </p:cNvPr>
              <p:cNvSpPr/>
              <p:nvPr/>
            </p:nvSpPr>
            <p:spPr>
              <a:xfrm>
                <a:off x="11268314" y="2507307"/>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E8E20FCA-1B1D-4359-B58A-3876198B7D4F}"/>
                  </a:ext>
                </a:extLst>
              </p:cNvPr>
              <p:cNvSpPr>
                <a:spLocks noRot="1" noChangeAspect="1" noMove="1" noResize="1" noEditPoints="1" noAdjustHandles="1" noChangeArrowheads="1" noChangeShapeType="1" noTextEdit="1"/>
              </p:cNvSpPr>
              <p:nvPr/>
            </p:nvSpPr>
            <p:spPr>
              <a:xfrm>
                <a:off x="11268314" y="2507307"/>
                <a:ext cx="541367" cy="584775"/>
              </a:xfrm>
              <a:prstGeom prst="rect">
                <a:avLst/>
              </a:prstGeom>
              <a:blipFill>
                <a:blip r:embed="rId3"/>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09868B17-5FED-44BE-9D23-B2403DCFD91A}"/>
              </a:ext>
            </a:extLst>
          </p:cNvPr>
          <p:cNvSpPr/>
          <p:nvPr/>
        </p:nvSpPr>
        <p:spPr>
          <a:xfrm>
            <a:off x="9119955" y="1787416"/>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6F24F97-F8C7-4A87-91D2-C6F255917EF2}"/>
                  </a:ext>
                </a:extLst>
              </p:cNvPr>
              <p:cNvSpPr/>
              <p:nvPr/>
            </p:nvSpPr>
            <p:spPr>
              <a:xfrm>
                <a:off x="8515383" y="279969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24" name="Rectangle 23">
                <a:extLst>
                  <a:ext uri="{FF2B5EF4-FFF2-40B4-BE49-F238E27FC236}">
                    <a16:creationId xmlns:a16="http://schemas.microsoft.com/office/drawing/2014/main" id="{A6F24F97-F8C7-4A87-91D2-C6F255917EF2}"/>
                  </a:ext>
                </a:extLst>
              </p:cNvPr>
              <p:cNvSpPr>
                <a:spLocks noRot="1" noChangeAspect="1" noMove="1" noResize="1" noEditPoints="1" noAdjustHandles="1" noChangeArrowheads="1" noChangeShapeType="1" noTextEdit="1"/>
              </p:cNvSpPr>
              <p:nvPr/>
            </p:nvSpPr>
            <p:spPr>
              <a:xfrm>
                <a:off x="8515383" y="2799694"/>
                <a:ext cx="524118" cy="461665"/>
              </a:xfrm>
              <a:prstGeom prst="rect">
                <a:avLst/>
              </a:prstGeom>
              <a:blipFill>
                <a:blip r:embed="rId4"/>
                <a:stretch>
                  <a:fillRect b="-263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336538-8EEB-49BF-859D-F0DFA5E7EAAE}"/>
              </a:ext>
            </a:extLst>
          </p:cNvPr>
          <p:cNvSpPr/>
          <p:nvPr/>
        </p:nvSpPr>
        <p:spPr>
          <a:xfrm>
            <a:off x="9119954" y="2996158"/>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019BE7-650D-4FB5-9F09-BDDC0BE93C38}"/>
              </a:ext>
            </a:extLst>
          </p:cNvPr>
          <p:cNvSpPr/>
          <p:nvPr/>
        </p:nvSpPr>
        <p:spPr>
          <a:xfrm>
            <a:off x="9119953" y="3861171"/>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5DDC0B-1F2D-441B-9A32-73F4D0CD204B}"/>
              </a:ext>
            </a:extLst>
          </p:cNvPr>
          <p:cNvSpPr/>
          <p:nvPr/>
        </p:nvSpPr>
        <p:spPr>
          <a:xfrm>
            <a:off x="9119953" y="4332993"/>
            <a:ext cx="2067907" cy="18342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C79B64-FD90-4885-B7A4-0C934C5E9F41}"/>
              </a:ext>
            </a:extLst>
          </p:cNvPr>
          <p:cNvSpPr/>
          <p:nvPr/>
        </p:nvSpPr>
        <p:spPr>
          <a:xfrm>
            <a:off x="8972600" y="1574909"/>
            <a:ext cx="2362611" cy="2949233"/>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24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Low-Rank Approximation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dirty="0"/>
                  <a:t>Low-rank approximation: Given </a:t>
                </a:r>
                <a14:m>
                  <m:oMath xmlns:m="http://schemas.openxmlformats.org/officeDocument/2006/math">
                    <m:r>
                      <a:rPr lang="en-US" b="0" i="1" smtClean="0">
                        <a:solidFill>
                          <a:srgbClr val="C00000"/>
                        </a:solidFill>
                        <a:latin typeface="Cambria Math" panose="02040503050406030204" pitchFamily="18" charset="0"/>
                      </a:rPr>
                      <m:t>𝜖</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𝑊</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𝑊</m:t>
                    </m:r>
                  </m:oMath>
                </a14:m>
                <a:r>
                  <a:rPr lang="en-US" dirty="0"/>
                  <a:t> such that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AE2BD1-3D1C-4AAF-B9ED-7A5FA4681B1D}"/>
                  </a:ext>
                </a:extLst>
              </p:cNvPr>
              <p:cNvSpPr/>
              <p:nvPr/>
            </p:nvSpPr>
            <p:spPr>
              <a:xfrm>
                <a:off x="2068497" y="2733699"/>
                <a:ext cx="8811295" cy="5292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𝑀</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𝜖</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𝑘</m:t>
                                  </m:r>
                                </m:sub>
                              </m:sSub>
                            </m:e>
                          </m:d>
                        </m:e>
                        <m:sub>
                          <m:r>
                            <a:rPr lang="en-US" sz="2800" b="0" i="1" smtClean="0">
                              <a:solidFill>
                                <a:srgbClr val="C00000"/>
                              </a:solidFill>
                              <a:latin typeface="Cambria Math" panose="02040503050406030204" pitchFamily="18" charset="0"/>
                            </a:rPr>
                            <m:t>𝐹</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32AE2BD1-3D1C-4AAF-B9ED-7A5FA4681B1D}"/>
                  </a:ext>
                </a:extLst>
              </p:cNvPr>
              <p:cNvSpPr>
                <a:spLocks noRot="1" noChangeAspect="1" noMove="1" noResize="1" noEditPoints="1" noAdjustHandles="1" noChangeArrowheads="1" noChangeShapeType="1" noTextEdit="1"/>
              </p:cNvSpPr>
              <p:nvPr/>
            </p:nvSpPr>
            <p:spPr>
              <a:xfrm>
                <a:off x="2068497" y="2733699"/>
                <a:ext cx="8811295" cy="529247"/>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029A87B-760B-49A5-9A9E-8C10FBA011F3}"/>
              </a:ext>
            </a:extLst>
          </p:cNvPr>
          <p:cNvSpPr/>
          <p:nvPr/>
        </p:nvSpPr>
        <p:spPr>
          <a:xfrm>
            <a:off x="838200" y="306514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5BD563F-9609-4081-BF85-CA2D4A058319}"/>
                  </a:ext>
                </a:extLst>
              </p:cNvPr>
              <p:cNvSpPr/>
              <p:nvPr/>
            </p:nvSpPr>
            <p:spPr>
              <a:xfrm>
                <a:off x="305260" y="4396298"/>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𝑊</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A5BD563F-9609-4081-BF85-CA2D4A058319}"/>
                  </a:ext>
                </a:extLst>
              </p:cNvPr>
              <p:cNvSpPr>
                <a:spLocks noRot="1" noChangeAspect="1" noMove="1" noResize="1" noEditPoints="1" noAdjustHandles="1" noChangeArrowheads="1" noChangeShapeType="1" noTextEdit="1"/>
              </p:cNvSpPr>
              <p:nvPr/>
            </p:nvSpPr>
            <p:spPr>
              <a:xfrm>
                <a:off x="305260" y="4396298"/>
                <a:ext cx="46621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E6712B9-F8FC-47EC-B9F7-F370489C8BFA}"/>
                  </a:ext>
                </a:extLst>
              </p:cNvPr>
              <p:cNvSpPr/>
              <p:nvPr/>
            </p:nvSpPr>
            <p:spPr>
              <a:xfrm>
                <a:off x="1290260" y="6221097"/>
                <a:ext cx="3942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1E6712B9-F8FC-47EC-B9F7-F370489C8BFA}"/>
                  </a:ext>
                </a:extLst>
              </p:cNvPr>
              <p:cNvSpPr>
                <a:spLocks noRot="1" noChangeAspect="1" noMove="1" noResize="1" noEditPoints="1" noAdjustHandles="1" noChangeArrowheads="1" noChangeShapeType="1" noTextEdit="1"/>
              </p:cNvSpPr>
              <p:nvPr/>
            </p:nvSpPr>
            <p:spPr>
              <a:xfrm>
                <a:off x="1290260" y="6221097"/>
                <a:ext cx="39421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63AB7A9-A549-422C-88A6-D559A5431944}"/>
                  </a:ext>
                </a:extLst>
              </p:cNvPr>
              <p:cNvSpPr/>
              <p:nvPr/>
            </p:nvSpPr>
            <p:spPr>
              <a:xfrm>
                <a:off x="1216681" y="42832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63AB7A9-A549-422C-88A6-D559A5431944}"/>
                  </a:ext>
                </a:extLst>
              </p:cNvPr>
              <p:cNvSpPr>
                <a:spLocks noRot="1" noChangeAspect="1" noMove="1" noResize="1" noEditPoints="1" noAdjustHandles="1" noChangeArrowheads="1" noChangeShapeType="1" noTextEdit="1"/>
              </p:cNvSpPr>
              <p:nvPr/>
            </p:nvSpPr>
            <p:spPr>
              <a:xfrm>
                <a:off x="1216681" y="4283265"/>
                <a:ext cx="541367"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EAAC05C-815B-4E53-AB7C-3B677135544B}"/>
                  </a:ext>
                </a:extLst>
              </p:cNvPr>
              <p:cNvSpPr/>
              <p:nvPr/>
            </p:nvSpPr>
            <p:spPr>
              <a:xfrm>
                <a:off x="2515012" y="3612213"/>
                <a:ext cx="8364780" cy="2117952"/>
              </a:xfrm>
              <a:prstGeom prst="rect">
                <a:avLst/>
              </a:prstGeom>
            </p:spPr>
            <p:txBody>
              <a:bodyPr wrap="square">
                <a:spAutoFit/>
              </a:bodyPr>
              <a:lstStyle/>
              <a:p>
                <a:pPr marL="457200" indent="-457200">
                  <a:buFont typeface="Wingdings" panose="05000000000000000000" pitchFamily="2" charset="2"/>
                  <a:buChar char="v"/>
                </a:pPr>
                <a:r>
                  <a:rPr lang="en-US" sz="2800" dirty="0"/>
                  <a:t>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endParaRPr lang="en-US" sz="2800" dirty="0"/>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Ridge leverage score: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i="1">
                                    <a:solidFill>
                                      <a:srgbClr val="C00000"/>
                                    </a:solidFill>
                                    <a:latin typeface="Cambria Math" panose="02040503050406030204" pitchFamily="18" charset="0"/>
                                  </a:rPr>
                                  <m:t>𝑛</m:t>
                                </m:r>
                              </m:sub>
                            </m:sSub>
                          </m:e>
                        </m:d>
                      </m:e>
                      <m:sup>
                        <m:r>
                          <a:rPr lang="en-US" sz="2800" i="1">
                            <a:solidFill>
                              <a:srgbClr val="C00000"/>
                            </a:solidFill>
                            <a:latin typeface="Cambria Math" panose="02040503050406030204" pitchFamily="18" charset="0"/>
                          </a:rPr>
                          <m:t>−1</m:t>
                        </m:r>
                      </m:sup>
                    </m:sSup>
                    <m:sSubSup>
                      <m:sSubSupPr>
                        <m:ctrlPr>
                          <a:rPr lang="en-US" sz="2800" i="1">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dirty="0"/>
                  <a:t>, where </a:t>
                </a:r>
                <a14:m>
                  <m:oMath xmlns:m="http://schemas.openxmlformats.org/officeDocument/2006/math">
                    <m:r>
                      <a:rPr lang="en-US" sz="2800" i="1">
                        <a:solidFill>
                          <a:srgbClr val="C00000"/>
                        </a:solidFill>
                        <a:latin typeface="Cambria Math" panose="02040503050406030204" pitchFamily="18" charset="0"/>
                      </a:rPr>
                      <m:t>𝜆</m:t>
                    </m:r>
                    <m:r>
                      <a:rPr lang="en-US" sz="2800" i="1">
                        <a:solidFill>
                          <a:srgbClr val="C00000"/>
                        </a:solidFill>
                        <a:latin typeface="Cambria Math" panose="02040503050406030204" pitchFamily="18" charset="0"/>
                      </a:rPr>
                      <m:t>=</m:t>
                    </m:r>
                    <m:f>
                      <m:fPr>
                        <m:ctrlPr>
                          <a:rPr lang="en-US" sz="2800" i="1">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num>
                      <m:den>
                        <m:r>
                          <a:rPr lang="en-US" sz="2800" i="1">
                            <a:solidFill>
                              <a:srgbClr val="C00000"/>
                            </a:solidFill>
                            <a:latin typeface="Cambria Math" panose="02040503050406030204" pitchFamily="18" charset="0"/>
                          </a:rPr>
                          <m:t>𝑘</m:t>
                        </m:r>
                      </m:den>
                    </m:f>
                  </m:oMath>
                </a14:m>
                <a:endParaRPr lang="en-US" sz="2800" dirty="0"/>
              </a:p>
            </p:txBody>
          </p:sp>
        </mc:Choice>
        <mc:Fallback xmlns="">
          <p:sp>
            <p:nvSpPr>
              <p:cNvPr id="5" name="Rectangle 4">
                <a:extLst>
                  <a:ext uri="{FF2B5EF4-FFF2-40B4-BE49-F238E27FC236}">
                    <a16:creationId xmlns:a16="http://schemas.microsoft.com/office/drawing/2014/main" id="{3EAAC05C-815B-4E53-AB7C-3B677135544B}"/>
                  </a:ext>
                </a:extLst>
              </p:cNvPr>
              <p:cNvSpPr>
                <a:spLocks noRot="1" noChangeAspect="1" noMove="1" noResize="1" noEditPoints="1" noAdjustHandles="1" noChangeArrowheads="1" noChangeShapeType="1" noTextEdit="1"/>
              </p:cNvSpPr>
              <p:nvPr/>
            </p:nvSpPr>
            <p:spPr>
              <a:xfrm>
                <a:off x="2515012" y="3612213"/>
                <a:ext cx="8364780" cy="2117952"/>
              </a:xfrm>
              <a:prstGeom prst="rect">
                <a:avLst/>
              </a:prstGeom>
              <a:blipFill>
                <a:blip r:embed="rId7"/>
                <a:stretch>
                  <a:fillRect l="-1312" t="-2017" b="-3170"/>
                </a:stretch>
              </a:blipFill>
            </p:spPr>
            <p:txBody>
              <a:bodyPr/>
              <a:lstStyle/>
              <a:p>
                <a:r>
                  <a:rPr lang="en-US">
                    <a:noFill/>
                  </a:rPr>
                  <a:t> </a:t>
                </a:r>
              </a:p>
            </p:txBody>
          </p:sp>
        </mc:Fallback>
      </mc:AlternateContent>
    </p:spTree>
    <p:extLst>
      <p:ext uri="{BB962C8B-B14F-4D97-AF65-F5344CB8AC3E}">
        <p14:creationId xmlns:p14="http://schemas.microsoft.com/office/powerpoint/2010/main" val="1510584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Suppose we know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Reverse online leverage score: Sample each row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oMath>
                </a14:m>
                <a:r>
                  <a:rPr lang="en-US" dirty="0"/>
                  <a:t> with probability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𝑝</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𝐵</m:t>
                                </m:r>
                              </m:e>
                              <m:sup>
                                <m:r>
                                  <a:rPr lang="en-US" i="1">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r>
                  <a:rPr lang="en-US" dirty="0"/>
                  <a:t>Monotonicity of ridge leverage score</a:t>
                </a:r>
              </a:p>
              <a:p>
                <a:pPr marL="457200" indent="-457200">
                  <a:buClr>
                    <a:schemeClr val="tx1"/>
                  </a:buClr>
                  <a:buFont typeface="Wingdings" panose="05000000000000000000" pitchFamily="2" charset="2"/>
                  <a:buChar char="v"/>
                </a:pPr>
                <a:r>
                  <a:rPr lang="en-US" dirty="0"/>
                  <a:t>Outputs a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sup>
                    </m:sSup>
                  </m:oMath>
                </a14:m>
                <a:r>
                  <a:rPr lang="en-US" dirty="0"/>
                  <a:t> such that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𝑀</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r>
                      <a:rPr lang="en-US" i="1">
                        <a:solidFill>
                          <a:srgbClr val="C00000"/>
                        </a:solidFill>
                        <a:latin typeface="Cambria Math" panose="02040503050406030204" pitchFamily="18" charset="0"/>
                      </a:rPr>
                      <m:t>≤</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𝜖</m:t>
                        </m:r>
                      </m:e>
                    </m:d>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Sub>
                  </m:oMath>
                </a14:m>
                <a:r>
                  <a:rPr lang="en-US" dirty="0"/>
                  <a:t> </a:t>
                </a:r>
                <a:r>
                  <a:rPr lang="en-US" dirty="0">
                    <a:solidFill>
                      <a:srgbClr val="00B0F0"/>
                    </a:solidFill>
                  </a:rPr>
                  <a:t>[CMM15]</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3607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70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𝑊</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4"/>
                <a:ext cx="7426910" cy="4920615"/>
              </a:xfrm>
            </p:spPr>
            <p:txBody>
              <a:bodyPr>
                <a:normAutofit lnSpcReduction="10000"/>
              </a:bodyPr>
              <a:lstStyle/>
              <a:p>
                <a:pPr marL="457200" indent="-457200">
                  <a:buFont typeface="Wingdings" panose="05000000000000000000" pitchFamily="2" charset="2"/>
                  <a:buChar char="v"/>
                </a:pPr>
                <a:r>
                  <a:rPr lang="en-US" dirty="0"/>
                  <a:t>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a:p>
                <a:pPr>
                  <a:buClr>
                    <a:schemeClr val="tx1"/>
                  </a:buClr>
                  <a:buFont typeface="Wingdings" panose="05000000000000000000" pitchFamily="2" charset="2"/>
                  <a:buChar char="v"/>
                </a:pPr>
                <a:r>
                  <a:rPr lang="en-US" dirty="0">
                    <a:solidFill>
                      <a:srgbClr val="00B050"/>
                    </a:solidFill>
                  </a:rPr>
                  <a:t> Observation</a:t>
                </a:r>
                <a:r>
                  <a:rPr lang="en-US" dirty="0"/>
                  <a:t>: it suffices to have a constant factor approximation of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v"/>
                </a:pPr>
                <a:r>
                  <a:rPr lang="en-US" dirty="0"/>
                  <a:t> Use projection-cost preserving sketch </a:t>
                </a:r>
                <a:r>
                  <a:rPr lang="en-US" dirty="0">
                    <a:solidFill>
                      <a:srgbClr val="00B0F0"/>
                    </a:solidFill>
                  </a:rPr>
                  <a:t>[CEMMP15] </a:t>
                </a:r>
                <a:r>
                  <a:rPr lang="en-US" dirty="0"/>
                  <a:t>to reduce the dimension of each row</a:t>
                </a:r>
                <a:endParaRPr lang="en-US" dirty="0">
                  <a:solidFill>
                    <a:srgbClr val="00B0F0"/>
                  </a:solidFill>
                </a:endParaRPr>
              </a:p>
              <a:p>
                <a:pPr>
                  <a:buClr>
                    <a:schemeClr val="tx1"/>
                  </a:buClr>
                  <a:buFont typeface="Wingdings" panose="05000000000000000000" pitchFamily="2" charset="2"/>
                  <a:buChar char="v"/>
                </a:pPr>
                <a:r>
                  <a:rPr lang="en-US" dirty="0"/>
                  <a:t> Feed reduced rows into spectral approximation algorithm</a:t>
                </a:r>
                <a:endParaRPr lang="en-US" dirty="0">
                  <a:solidFill>
                    <a:srgbClr val="00B0F0"/>
                  </a:solidFill>
                </a:endParaRPr>
              </a:p>
              <a:p>
                <a:pPr marL="457200" indent="-457200">
                  <a:buClr>
                    <a:schemeClr val="tx1"/>
                  </a:buClr>
                  <a:buFont typeface="Wingdings" panose="05000000000000000000" pitchFamily="2" charset="2"/>
                  <a:buChar char="v"/>
                </a:pPr>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4"/>
                <a:ext cx="7426910" cy="4920615"/>
              </a:xfrm>
              <a:blipFill>
                <a:blip r:embed="rId2"/>
                <a:stretch>
                  <a:fillRect l="-1478" t="-124" r="-205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036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9324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marL="457200" indent="-457200">
                  <a:buClr>
                    <a:schemeClr val="tx1"/>
                  </a:buClr>
                  <a:buFont typeface="Wingdings" panose="05000000000000000000" pitchFamily="2" charset="2"/>
                  <a:buChar char="v"/>
                </a:pPr>
                <a:r>
                  <a:rPr lang="en-US" dirty="0"/>
                  <a:t>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solidFill>
                    <a:srgbClr val="00B0F0"/>
                  </a:solidFill>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oMath>
                </a14:m>
                <a:r>
                  <a:rPr lang="en-US" dirty="0"/>
                  <a:t> be the first </a:t>
                </a:r>
                <a14:m>
                  <m:oMath xmlns:m="http://schemas.openxmlformats.org/officeDocument/2006/math">
                    <m:r>
                      <a:rPr lang="en-US" i="1">
                        <a:solidFill>
                          <a:srgbClr val="C00000"/>
                        </a:solidFill>
                        <a:latin typeface="Cambria Math" panose="02040503050406030204" pitchFamily="18" charset="0"/>
                      </a:rPr>
                      <m:t>𝑖</m:t>
                    </m:r>
                  </m:oMath>
                </a14:m>
                <a:r>
                  <a:rPr lang="en-US" dirty="0"/>
                  <a:t> rows of </a:t>
                </a:r>
                <a14:m>
                  <m:oMath xmlns:m="http://schemas.openxmlformats.org/officeDocument/2006/math">
                    <m:r>
                      <a:rPr lang="en-US" i="1">
                        <a:solidFill>
                          <a:srgbClr val="C00000"/>
                        </a:solidFill>
                        <a:latin typeface="Cambria Math" panose="02040503050406030204" pitchFamily="18" charset="0"/>
                      </a:rPr>
                      <m:t>𝐴</m:t>
                    </m:r>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solidFill>
                    <a:srgbClr val="00B0F0"/>
                  </a:solidFill>
                </a:endParaRPr>
              </a:p>
              <a:p>
                <a:pPr marL="457200" indent="-457200">
                  <a:buClr>
                    <a:schemeClr val="tx1"/>
                  </a:buClr>
                  <a:buFont typeface="Wingdings" panose="05000000000000000000" pitchFamily="2" charset="2"/>
                  <a:buChar char="v"/>
                </a:pPr>
                <a:r>
                  <a:rPr lang="en-US" dirty="0"/>
                  <a:t>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3CE645E-97B2-4181-9626-A9E15FF7ED02}"/>
              </a:ext>
            </a:extLst>
          </p:cNvPr>
          <p:cNvSpPr/>
          <p:nvPr/>
        </p:nvSpPr>
        <p:spPr>
          <a:xfrm>
            <a:off x="6323078" y="3957758"/>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62C3103-CA52-4F36-9D94-C2100EDF2767}"/>
                  </a:ext>
                </a:extLst>
              </p:cNvPr>
              <p:cNvSpPr/>
              <p:nvPr/>
            </p:nvSpPr>
            <p:spPr>
              <a:xfrm>
                <a:off x="7168671" y="4355046"/>
                <a:ext cx="67044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𝐴</m:t>
                          </m:r>
                        </m:e>
                        <m:sub>
                          <m:r>
                            <a:rPr lang="en-US" sz="3200" b="0" i="1" smtClean="0">
                              <a:solidFill>
                                <a:srgbClr val="C00000"/>
                              </a:solidFill>
                              <a:latin typeface="Cambria Math" panose="02040503050406030204" pitchFamily="18" charset="0"/>
                            </a:rPr>
                            <m:t>𝑖</m:t>
                          </m:r>
                        </m:sub>
                      </m:sSub>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62C3103-CA52-4F36-9D94-C2100EDF2767}"/>
                  </a:ext>
                </a:extLst>
              </p:cNvPr>
              <p:cNvSpPr>
                <a:spLocks noRot="1" noChangeAspect="1" noMove="1" noResize="1" noEditPoints="1" noAdjustHandles="1" noChangeArrowheads="1" noChangeShapeType="1" noTextEdit="1"/>
              </p:cNvSpPr>
              <p:nvPr/>
            </p:nvSpPr>
            <p:spPr>
              <a:xfrm>
                <a:off x="7168671" y="4355046"/>
                <a:ext cx="670440"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9768119-EA82-483C-89E5-548CA07688E9}"/>
                  </a:ext>
                </a:extLst>
              </p:cNvPr>
              <p:cNvSpPr/>
              <p:nvPr/>
            </p:nvSpPr>
            <p:spPr>
              <a:xfrm>
                <a:off x="7185920" y="5200027"/>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6" name="Rectangle 15">
                <a:extLst>
                  <a:ext uri="{FF2B5EF4-FFF2-40B4-BE49-F238E27FC236}">
                    <a16:creationId xmlns:a16="http://schemas.microsoft.com/office/drawing/2014/main" id="{F9768119-EA82-483C-89E5-548CA07688E9}"/>
                  </a:ext>
                </a:extLst>
              </p:cNvPr>
              <p:cNvSpPr>
                <a:spLocks noRot="1" noChangeAspect="1" noMove="1" noResize="1" noEditPoints="1" noAdjustHandles="1" noChangeArrowheads="1" noChangeShapeType="1" noTextEdit="1"/>
              </p:cNvSpPr>
              <p:nvPr/>
            </p:nvSpPr>
            <p:spPr>
              <a:xfrm>
                <a:off x="7185920" y="5200027"/>
                <a:ext cx="524118" cy="461665"/>
              </a:xfrm>
              <a:prstGeom prst="rect">
                <a:avLst/>
              </a:prstGeom>
              <a:blipFill>
                <a:blip r:embed="rId9"/>
                <a:stretch>
                  <a:fillRect b="-2632"/>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757C51D6-987C-4AE3-A188-DEEFAF5DC04A}"/>
              </a:ext>
            </a:extLst>
          </p:cNvPr>
          <p:cNvSpPr/>
          <p:nvPr/>
        </p:nvSpPr>
        <p:spPr>
          <a:xfrm>
            <a:off x="6323078" y="3955561"/>
            <a:ext cx="2067907" cy="1673949"/>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C2665D-195E-4101-9D3E-72B873AA2DDA}"/>
              </a:ext>
            </a:extLst>
          </p:cNvPr>
          <p:cNvSpPr/>
          <p:nvPr/>
        </p:nvSpPr>
        <p:spPr>
          <a:xfrm>
            <a:off x="6323077" y="5284508"/>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3F287A2-8885-49D2-A5D1-5A664D686D8C}"/>
                  </a:ext>
                </a:extLst>
              </p:cNvPr>
              <p:cNvSpPr/>
              <p:nvPr/>
            </p:nvSpPr>
            <p:spPr>
              <a:xfrm>
                <a:off x="9196216" y="4919127"/>
                <a:ext cx="54136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03F287A2-8885-49D2-A5D1-5A664D686D8C}"/>
                  </a:ext>
                </a:extLst>
              </p:cNvPr>
              <p:cNvSpPr>
                <a:spLocks noRot="1" noChangeAspect="1" noMove="1" noResize="1" noEditPoints="1" noAdjustHandles="1" noChangeArrowheads="1" noChangeShapeType="1" noTextEdit="1"/>
              </p:cNvSpPr>
              <p:nvPr/>
            </p:nvSpPr>
            <p:spPr>
              <a:xfrm>
                <a:off x="9196216" y="4919127"/>
                <a:ext cx="541366" cy="58477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100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Bounding the Determinant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func>
                    <m:r>
                      <a:rPr lang="en-US" b="0" i="1" smtClean="0">
                        <a:solidFill>
                          <a:srgbClr val="C00000"/>
                        </a:solidFill>
                        <a:latin typeface="Cambria Math" panose="02040503050406030204" pitchFamily="18" charset="0"/>
                      </a:rPr>
                      <m:t>=</m:t>
                    </m:r>
                    <m:nary>
                      <m:naryPr>
                        <m:chr m:val="∏"/>
                        <m:subHide m:val="on"/>
                        <m:supHide m:val="on"/>
                        <m:ctrlPr>
                          <a:rPr lang="en-US" b="0" i="1" smtClean="0">
                            <a:solidFill>
                              <a:srgbClr val="C00000"/>
                            </a:solidFill>
                            <a:latin typeface="Cambria Math" panose="02040503050406030204" pitchFamily="18" charset="0"/>
                          </a:rPr>
                        </m:ctrlPr>
                      </m:naryPr>
                      <m:sub/>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r>
                          <m:rPr>
                            <m:nor/>
                          </m:rPr>
                          <a:rPr lang="en-US" dirty="0">
                            <a:solidFill>
                              <a:srgbClr val="C00000"/>
                            </a:solidFill>
                            <a:latin typeface="Cambria Math" panose="02040503050406030204" pitchFamily="18" charset="0"/>
                          </a:rPr>
                          <m:t>)</m:t>
                        </m:r>
                      </m:e>
                    </m:nary>
                    <m:r>
                      <a:rPr lang="en-US" b="0" i="1" dirty="0"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𝑛</m:t>
                        </m:r>
                      </m:sup>
                    </m:sSup>
                    <m:r>
                      <m:rPr>
                        <m:nor/>
                      </m:rPr>
                      <a:rPr lang="en-US" dirty="0">
                        <a:solidFill>
                          <a:srgbClr val="C00000"/>
                        </a:solidFill>
                      </a:rPr>
                      <m:t> </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r>
                  <a:rPr lang="en-US" b="0" dirty="0">
                    <a:solidFill>
                      <a:srgbClr val="C00000"/>
                    </a:solidFill>
                    <a:latin typeface="Cambria Math" panose="02040503050406030204" pitchFamily="18" charset="0"/>
                  </a:rPr>
                  <a:t> </a:t>
                </a:r>
                <a:r>
                  <a:rPr lang="en-US" dirty="0">
                    <a:solidFill>
                      <a:srgbClr val="00B0F0"/>
                    </a:solidFill>
                  </a:rPr>
                  <a:t>[CMP16]</a:t>
                </a:r>
                <a:endParaRPr lang="en-US" b="0"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r>
                  <a:rPr lang="en-US" b="0" dirty="0"/>
                  <a:t>Small singular values:</a:t>
                </a:r>
                <a:r>
                  <a:rPr lang="en-US" b="0" dirty="0">
                    <a:solidFill>
                      <a:srgbClr val="C00000"/>
                    </a:solidFill>
                  </a:rPr>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 …+</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𝑛</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r>
                  <a:rPr lang="en-US" dirty="0"/>
                  <a:t>By AM-GM,</a:t>
                </a: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Large singular values: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𝜎</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e>
                      <m:sub>
                        <m:r>
                          <a:rPr lang="en-US" b="0" i="1" smtClean="0">
                            <a:solidFill>
                              <a:srgbClr val="C00000"/>
                            </a:solidFill>
                            <a:latin typeface="Cambria Math" panose="02040503050406030204" pitchFamily="18" charset="0"/>
                          </a:rPr>
                          <m:t>2</m:t>
                        </m:r>
                      </m:sub>
                      <m:sup>
                        <m:r>
                          <a:rPr lang="en-US" b="0" i="1" smtClean="0">
                            <a:solidFill>
                              <a:srgbClr val="C00000"/>
                            </a:solidFill>
                            <a:latin typeface="Cambria Math" panose="02040503050406030204" pitchFamily="18" charset="0"/>
                          </a:rPr>
                          <m:t>2</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𝜆</m:t>
                    </m:r>
                  </m:oMath>
                </a14:m>
                <a:r>
                  <a:rPr lang="en-US" dirty="0"/>
                  <a:t> for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oMath>
                </a14:m>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F86F443-C35C-4C45-BA73-5897B8F53562}"/>
                  </a:ext>
                </a:extLst>
              </p:cNvPr>
              <p:cNvSpPr/>
              <p:nvPr/>
            </p:nvSpPr>
            <p:spPr>
              <a:xfrm>
                <a:off x="2995345" y="3338911"/>
                <a:ext cx="6333606" cy="13188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rgbClr val="C00000"/>
                              </a:solidFill>
                              <a:latin typeface="Cambria Math" panose="02040503050406030204" pitchFamily="18" charset="0"/>
                            </a:rPr>
                          </m:ctrlPr>
                        </m:naryPr>
                        <m:sub>
                          <m:r>
                            <m:rPr>
                              <m:brk m:alnAt="23"/>
                            </m:rP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r>
                            <a:rPr lang="en-US" sz="2800" i="1">
                              <a:solidFill>
                                <a:srgbClr val="C00000"/>
                              </a:solidFill>
                              <a:latin typeface="Cambria Math" panose="02040503050406030204" pitchFamily="18" charset="0"/>
                            </a:rPr>
                            <m:t>+1</m:t>
                          </m:r>
                        </m:sub>
                        <m:sup>
                          <m:r>
                            <a:rPr lang="en-US" sz="2800" i="1">
                              <a:solidFill>
                                <a:srgbClr val="C00000"/>
                              </a:solidFill>
                              <a:latin typeface="Cambria Math" panose="02040503050406030204" pitchFamily="18" charset="0"/>
                            </a:rPr>
                            <m:t>𝑖</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𝑛</m:t>
                          </m:r>
                        </m:sup>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𝜎</m:t>
                              </m:r>
                            </m:e>
                            <m:sub>
                              <m:r>
                                <a:rPr lang="en-US" sz="2800" b="0" i="1" smtClean="0">
                                  <a:solidFill>
                                    <a:srgbClr val="C00000"/>
                                  </a:solidFill>
                                  <a:latin typeface="Cambria Math" panose="02040503050406030204" pitchFamily="18" charset="0"/>
                                </a:rPr>
                                <m:t>𝑖</m:t>
                              </m:r>
                            </m:sub>
                          </m:sSub>
                        </m:e>
                      </m:nary>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sSubSup>
                                    <m:sSubSupPr>
                                      <m:ctrlPr>
                                        <a:rPr lang="en-US" sz="2800" i="1">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𝐴</m:t>
                                              </m:r>
                                            </m:e>
                                            <m:sub>
                                              <m:r>
                                                <a:rPr lang="en-US" sz="2800" i="1">
                                                  <a:solidFill>
                                                    <a:srgbClr val="C00000"/>
                                                  </a:solidFill>
                                                  <a:latin typeface="Cambria Math" panose="02040503050406030204" pitchFamily="18" charset="0"/>
                                                </a:rPr>
                                                <m:t>𝑘</m:t>
                                              </m:r>
                                            </m:sub>
                                          </m:sSub>
                                        </m:e>
                                      </m:d>
                                    </m:e>
                                    <m:sub>
                                      <m:r>
                                        <a:rPr lang="en-US" sz="2800" i="1">
                                          <a:solidFill>
                                            <a:srgbClr val="C00000"/>
                                          </a:solidFill>
                                          <a:latin typeface="Cambria Math" panose="02040503050406030204" pitchFamily="18" charset="0"/>
                                        </a:rPr>
                                        <m:t>𝐹</m:t>
                                      </m:r>
                                    </m:sub>
                                    <m:sup>
                                      <m:r>
                                        <a:rPr lang="en-US" sz="2800" i="1">
                                          <a:solidFill>
                                            <a:srgbClr val="C00000"/>
                                          </a:solidFill>
                                          <a:latin typeface="Cambria Math" panose="02040503050406030204" pitchFamily="18" charset="0"/>
                                        </a:rPr>
                                        <m:t>2</m:t>
                                      </m:r>
                                    </m:sup>
                                  </m:sSubSup>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𝑛</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𝑘</m:t>
                                      </m:r>
                                    </m:e>
                                  </m:d>
                                  <m:r>
                                    <m:rPr>
                                      <m:nor/>
                                    </m:rPr>
                                    <a:rPr lang="en-US" sz="2800" dirty="0"/>
                                    <m:t> </m:t>
                                  </m:r>
                                </m:num>
                                <m:den>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den>
                              </m:f>
                            </m:e>
                          </m:d>
                        </m:e>
                        <m:sup>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sup>
                      </m:sSup>
                    </m:oMath>
                  </m:oMathPara>
                </a14:m>
                <a:endParaRPr lang="en-US" sz="2800" dirty="0"/>
              </a:p>
            </p:txBody>
          </p:sp>
        </mc:Choice>
        <mc:Fallback xmlns="">
          <p:sp>
            <p:nvSpPr>
              <p:cNvPr id="5" name="Rectangle 4">
                <a:extLst>
                  <a:ext uri="{FF2B5EF4-FFF2-40B4-BE49-F238E27FC236}">
                    <a16:creationId xmlns:a16="http://schemas.microsoft.com/office/drawing/2014/main" id="{8F86F443-C35C-4C45-BA73-5897B8F53562}"/>
                  </a:ext>
                </a:extLst>
              </p:cNvPr>
              <p:cNvSpPr>
                <a:spLocks noRot="1" noChangeAspect="1" noMove="1" noResize="1" noEditPoints="1" noAdjustHandles="1" noChangeArrowheads="1" noChangeShapeType="1" noTextEdit="1"/>
              </p:cNvSpPr>
              <p:nvPr/>
            </p:nvSpPr>
            <p:spPr>
              <a:xfrm>
                <a:off x="2995345" y="3338911"/>
                <a:ext cx="6333606" cy="13188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2C93700-310F-4AE9-A767-D94495CB8F5E}"/>
                  </a:ext>
                </a:extLst>
              </p:cNvPr>
              <p:cNvSpPr/>
              <p:nvPr/>
            </p:nvSpPr>
            <p:spPr>
              <a:xfrm>
                <a:off x="2707255" y="5576779"/>
                <a:ext cx="63336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r>
                            <a:rPr lang="en-US" sz="2800" b="0" i="0" smtClean="0">
                              <a:solidFill>
                                <a:srgbClr val="C00000"/>
                              </a:solidFill>
                              <a:latin typeface="Cambria Math" panose="02040503050406030204" pitchFamily="18" charset="0"/>
                            </a:rPr>
                            <m:t> </m:t>
                          </m:r>
                          <m:r>
                            <m:rPr>
                              <m:sty m:val="p"/>
                            </m:rPr>
                            <a:rPr lang="en-US" sz="2800" i="0" smtClean="0">
                              <a:solidFill>
                                <a:srgbClr val="C00000"/>
                              </a:solidFill>
                              <a:latin typeface="Cambria Math" panose="02040503050406030204" pitchFamily="18" charset="0"/>
                            </a:rPr>
                            <m:t>det</m:t>
                          </m:r>
                        </m:fName>
                        <m:e>
                          <m:r>
                            <a:rPr lang="en-US" sz="2800" b="0" i="1" smtClean="0">
                              <a:solidFill>
                                <a:srgbClr val="C00000"/>
                              </a:solidFill>
                              <a:latin typeface="Cambria Math" panose="02040503050406030204" pitchFamily="18" charset="0"/>
                            </a:rPr>
                            <m:t>(</m:t>
                          </m:r>
                        </m:e>
                      </m:func>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𝜆</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𝐼</m:t>
                          </m:r>
                        </m:e>
                        <m:sub>
                          <m:r>
                            <a:rPr lang="en-US" sz="2800" i="1">
                              <a:solidFill>
                                <a:srgbClr val="C00000"/>
                              </a:solidFill>
                              <a:latin typeface="Cambria Math" panose="02040503050406030204" pitchFamily="18" charset="0"/>
                            </a:rPr>
                            <m:t>𝑛</m:t>
                          </m:r>
                        </m:sub>
                      </m:sSub>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m:t>
                      </m:r>
                      <m:r>
                        <a:rPr lang="en-US" sz="2800" b="0" i="1" smtClean="0">
                          <a:solidFill>
                            <a:srgbClr val="C00000"/>
                          </a:solidFill>
                          <a:latin typeface="Cambria Math" panose="02040503050406030204" pitchFamily="18" charset="0"/>
                        </a:rPr>
                        <m:t> </m:t>
                      </m:r>
                      <m:r>
                        <m:rPr>
                          <m:sty m:val="p"/>
                        </m:rPr>
                        <a:rPr lang="en-US" sz="2800" b="0" i="0" smtClean="0">
                          <a:solidFill>
                            <a:srgbClr val="C00000"/>
                          </a:solidFill>
                          <a:latin typeface="Cambria Math" panose="02040503050406030204" pitchFamily="18" charset="0"/>
                        </a:rPr>
                        <m:t>log</m:t>
                      </m:r>
                      <m:r>
                        <a:rPr lang="en-US" sz="2800" b="0" i="0"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oMath>
                  </m:oMathPara>
                </a14:m>
                <a:endParaRPr lang="en-US" sz="2800" dirty="0"/>
              </a:p>
            </p:txBody>
          </p:sp>
        </mc:Choice>
        <mc:Fallback xmlns="">
          <p:sp>
            <p:nvSpPr>
              <p:cNvPr id="9" name="Rectangle 8">
                <a:extLst>
                  <a:ext uri="{FF2B5EF4-FFF2-40B4-BE49-F238E27FC236}">
                    <a16:creationId xmlns:a16="http://schemas.microsoft.com/office/drawing/2014/main" id="{A2C93700-310F-4AE9-A767-D94495CB8F5E}"/>
                  </a:ext>
                </a:extLst>
              </p:cNvPr>
              <p:cNvSpPr>
                <a:spLocks noRot="1" noChangeAspect="1" noMove="1" noResize="1" noEditPoints="1" noAdjustHandles="1" noChangeArrowheads="1" noChangeShapeType="1" noTextEdit="1"/>
              </p:cNvSpPr>
              <p:nvPr/>
            </p:nvSpPr>
            <p:spPr>
              <a:xfrm>
                <a:off x="2707255" y="5576779"/>
                <a:ext cx="6333606"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9308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Reverse Online 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det</m:t>
                        </m:r>
                      </m:fName>
                      <m:e>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func>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𝑛</m:t>
                        </m:r>
                      </m:sup>
                    </m:sSup>
                  </m:oMath>
                </a14:m>
                <a:r>
                  <a:rPr lang="en-US" dirty="0">
                    <a:solidFill>
                      <a:srgbClr val="C00000"/>
                    </a:solidFill>
                  </a:rPr>
                  <a:t>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/2</m:t>
                        </m:r>
                      </m:sup>
                    </m:sSup>
                  </m:oMath>
                </a14:m>
                <a:endParaRPr lang="en-US" dirty="0"/>
              </a:p>
              <a:p>
                <a:pPr marL="457200" indent="-457200">
                  <a:buClr>
                    <a:schemeClr val="tx1"/>
                  </a:buClr>
                  <a:buFont typeface="Wingdings" panose="05000000000000000000" pitchFamily="2" charset="2"/>
                  <a:buChar char="v"/>
                </a:pPr>
                <a14:m>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det</m:t>
                        </m:r>
                      </m:fName>
                      <m:e>
                        <m:r>
                          <a:rPr lang="en-US" i="1">
                            <a:solidFill>
                              <a:srgbClr val="C00000"/>
                            </a:solidFill>
                            <a:latin typeface="Cambria Math" panose="02040503050406030204" pitchFamily="18" charset="0"/>
                          </a:rPr>
                          <m:t>(</m:t>
                        </m:r>
                      </m:e>
                    </m:func>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endParaRPr lang="en-US" i="1" dirty="0">
                  <a:solidFill>
                    <a:srgbClr val="C00000"/>
                  </a:solidFill>
                  <a:latin typeface="Cambria Math" panose="02040503050406030204" pitchFamily="18" charset="0"/>
                </a:endParaRPr>
              </a:p>
              <a:p>
                <a:pPr marL="457200" indent="-457200">
                  <a:buClr>
                    <a:schemeClr val="tx1"/>
                  </a:buClr>
                  <a:buFont typeface="Wingdings" panose="05000000000000000000" pitchFamily="2" charset="2"/>
                  <a:buChar char="v"/>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log</m:t>
                    </m:r>
                    <m:r>
                      <a:rPr lang="en-US">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endParaRPr lang="en-US" dirty="0">
                  <a:solidFill>
                    <a:srgbClr val="C00000"/>
                  </a:solidFill>
                </a:endParaRPr>
              </a:p>
              <a:p>
                <a:pPr marL="457200" indent="-457200">
                  <a:buClr>
                    <a:schemeClr val="tx1"/>
                  </a:buClr>
                  <a:buFont typeface="Wingdings" panose="05000000000000000000" pitchFamily="2" charset="2"/>
                  <a:buChar char="v"/>
                </a:pPr>
                <a:endParaRPr lang="en-US" dirty="0"/>
              </a:p>
              <a:p>
                <a:pPr marL="457200" indent="-457200">
                  <a:buClr>
                    <a:schemeClr val="tx1"/>
                  </a:buClr>
                  <a:buFont typeface="Wingdings" panose="05000000000000000000" pitchFamily="2" charset="2"/>
                  <a:buChar char="v"/>
                </a:pPr>
                <a:r>
                  <a:rPr lang="en-US" dirty="0"/>
                  <a:t>Also gives a space efficient </a:t>
                </a:r>
                <a:r>
                  <a:rPr lang="en-US" i="1" dirty="0">
                    <a:solidFill>
                      <a:srgbClr val="7030A0"/>
                    </a:solidFill>
                  </a:rPr>
                  <a:t>online</a:t>
                </a:r>
                <a:r>
                  <a:rPr lang="en-US" dirty="0"/>
                  <a:t> algorithm for low-rank approximation!</a:t>
                </a:r>
              </a:p>
              <a:p>
                <a:pPr marL="457200" indent="-457200">
                  <a:buClr>
                    <a:schemeClr val="tx1"/>
                  </a:buClr>
                  <a:buFont typeface="Wingdings" panose="05000000000000000000" pitchFamily="2" charset="2"/>
                  <a:buChar char="v"/>
                </a:pPr>
                <a:r>
                  <a:rPr lang="en-US" dirty="0"/>
                  <a:t>Can use slightly different estimator for </a:t>
                </a:r>
                <a14:m>
                  <m:oMath xmlns:m="http://schemas.openxmlformats.org/officeDocument/2006/math">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𝑘</m:t>
                                    </m:r>
                                  </m:sub>
                                </m:sSub>
                              </m:e>
                            </m:d>
                          </m:e>
                          <m:sub>
                            <m:r>
                              <a:rPr lang="en-US" i="1">
                                <a:solidFill>
                                  <a:srgbClr val="C00000"/>
                                </a:solidFill>
                                <a:latin typeface="Cambria Math" panose="02040503050406030204" pitchFamily="18" charset="0"/>
                              </a:rPr>
                              <m:t>𝐹</m:t>
                            </m:r>
                          </m:sub>
                          <m:sup>
                            <m:r>
                              <a:rPr lang="en-US" i="1">
                                <a:solidFill>
                                  <a:srgbClr val="C00000"/>
                                </a:solidFill>
                                <a:latin typeface="Cambria Math" panose="02040503050406030204" pitchFamily="18" charset="0"/>
                              </a:rPr>
                              <m:t>2</m:t>
                            </m:r>
                          </m:sup>
                        </m:sSubSup>
                      </m:num>
                      <m:den>
                        <m:r>
                          <a:rPr lang="en-US" i="1">
                            <a:solidFill>
                              <a:srgbClr val="C00000"/>
                            </a:solidFill>
                            <a:latin typeface="Cambria Math" panose="02040503050406030204" pitchFamily="18" charset="0"/>
                          </a:rPr>
                          <m:t>𝑘</m:t>
                        </m:r>
                      </m:den>
                    </m:f>
                  </m:oMath>
                </a14:m>
                <a:r>
                  <a:rPr lang="en-US" dirty="0"/>
                  <a:t> </a:t>
                </a:r>
                <a:r>
                  <a:rPr lang="en-US" dirty="0">
                    <a:solidFill>
                      <a:srgbClr val="00B0F0"/>
                    </a:solidFill>
                  </a:rPr>
                  <a:t>[AN13]</a:t>
                </a: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l="-1044"/>
                </a:stretch>
              </a:blipFill>
            </p:spPr>
            <p:txBody>
              <a:bodyPr/>
              <a:lstStyle/>
              <a:p>
                <a:r>
                  <a:rPr lang="en-US">
                    <a:noFill/>
                  </a:rPr>
                  <a:t> </a:t>
                </a:r>
              </a:p>
            </p:txBody>
          </p:sp>
        </mc:Fallback>
      </mc:AlternateContent>
    </p:spTree>
    <p:extLst>
      <p:ext uri="{BB962C8B-B14F-4D97-AF65-F5344CB8AC3E}">
        <p14:creationId xmlns:p14="http://schemas.microsoft.com/office/powerpoint/2010/main" val="333696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Template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1" y="1825625"/>
                <a:ext cx="7426910" cy="4351338"/>
              </a:xfrm>
            </p:spPr>
            <p:txBody>
              <a:bodyPr>
                <a:normAutofit/>
              </a:bodyPr>
              <a:lstStyle/>
              <a:p>
                <a:pPr>
                  <a:buFont typeface="Wingdings" panose="05000000000000000000" pitchFamily="2" charset="2"/>
                  <a:buChar char="ü"/>
                </a:pPr>
                <a:r>
                  <a:rPr lang="en-US" dirty="0"/>
                  <a:t>  Issue #1: Compute </a:t>
                </a:r>
                <a14:m>
                  <m:oMath xmlns:m="http://schemas.openxmlformats.org/officeDocument/2006/math">
                    <m:r>
                      <a:rPr lang="en-US" i="1">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𝑘</m:t>
                                    </m:r>
                                  </m:sub>
                                </m:sSub>
                              </m:e>
                            </m:d>
                          </m:e>
                          <m:sub>
                            <m:r>
                              <a:rPr lang="en-US" b="0" i="1" smtClean="0">
                                <a:solidFill>
                                  <a:srgbClr val="C00000"/>
                                </a:solidFill>
                                <a:latin typeface="Cambria Math" panose="02040503050406030204" pitchFamily="18" charset="0"/>
                              </a:rPr>
                              <m:t>𝐹</m:t>
                            </m:r>
                          </m:sub>
                          <m:sup>
                            <m:r>
                              <a:rPr lang="en-US" b="0" i="1" smtClean="0">
                                <a:solidFill>
                                  <a:srgbClr val="C00000"/>
                                </a:solidFill>
                                <a:latin typeface="Cambria Math" panose="02040503050406030204" pitchFamily="18" charset="0"/>
                              </a:rPr>
                              <m:t>2</m:t>
                            </m:r>
                          </m:sup>
                        </m:sSubSup>
                      </m:num>
                      <m:den>
                        <m:r>
                          <a:rPr lang="en-US" b="0" i="1" smtClean="0">
                            <a:solidFill>
                              <a:srgbClr val="C00000"/>
                            </a:solidFill>
                            <a:latin typeface="Cambria Math" panose="02040503050406030204" pitchFamily="18" charset="0"/>
                          </a:rPr>
                          <m:t>𝑘</m:t>
                        </m:r>
                      </m:den>
                    </m:f>
                  </m:oMath>
                </a14:m>
                <a:endParaRPr lang="en-US" dirty="0"/>
              </a:p>
              <a:p>
                <a:pPr>
                  <a:buClr>
                    <a:schemeClr val="tx1"/>
                  </a:buClr>
                  <a:buFont typeface="Wingdings" panose="05000000000000000000" pitchFamily="2" charset="2"/>
                  <a:buChar char="ü"/>
                </a:pPr>
                <a:r>
                  <a:rPr lang="en-US" dirty="0"/>
                  <a:t>  Issue #2: Bound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endParaRPr lang="en-US" dirty="0">
                  <a:solidFill>
                    <a:srgbClr val="00B0F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1" y="1825625"/>
                <a:ext cx="7426910" cy="4351338"/>
              </a:xfrm>
              <a:blipFill>
                <a:blip r:embed="rId2"/>
                <a:stretch>
                  <a:fillRect l="-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D9EFEAD-AF92-446A-A800-B54C02641C0A}"/>
              </a:ext>
            </a:extLst>
          </p:cNvPr>
          <p:cNvSpPr/>
          <p:nvPr/>
        </p:nvSpPr>
        <p:spPr>
          <a:xfrm>
            <a:off x="9119956" y="1209795"/>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F524FD-2A0E-41E7-853C-16A43FF84DF3}"/>
                  </a:ext>
                </a:extLst>
              </p:cNvPr>
              <p:cNvSpPr/>
              <p:nvPr/>
            </p:nvSpPr>
            <p:spPr>
              <a:xfrm>
                <a:off x="9965549" y="1607083"/>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10F524FD-2A0E-41E7-853C-16A43FF84DF3}"/>
                  </a:ext>
                </a:extLst>
              </p:cNvPr>
              <p:cNvSpPr>
                <a:spLocks noRot="1" noChangeAspect="1" noMove="1" noResize="1" noEditPoints="1" noAdjustHandles="1" noChangeArrowheads="1" noChangeShapeType="1" noTextEdit="1"/>
              </p:cNvSpPr>
              <p:nvPr/>
            </p:nvSpPr>
            <p:spPr>
              <a:xfrm>
                <a:off x="9965549" y="1607083"/>
                <a:ext cx="541367" cy="584775"/>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775C550-0D2E-425C-A96A-5017D76DF04C}"/>
              </a:ext>
            </a:extLst>
          </p:cNvPr>
          <p:cNvSpPr/>
          <p:nvPr/>
        </p:nvSpPr>
        <p:spPr>
          <a:xfrm>
            <a:off x="9119956" y="2516427"/>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AE90A94-69C4-4C26-9EC6-765AAFEFEF51}"/>
                  </a:ext>
                </a:extLst>
              </p:cNvPr>
              <p:cNvSpPr/>
              <p:nvPr/>
            </p:nvSpPr>
            <p:spPr>
              <a:xfrm>
                <a:off x="9982798" y="2452064"/>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7" name="Rectangle 6">
                <a:extLst>
                  <a:ext uri="{FF2B5EF4-FFF2-40B4-BE49-F238E27FC236}">
                    <a16:creationId xmlns:a16="http://schemas.microsoft.com/office/drawing/2014/main" id="{CAE90A94-69C4-4C26-9EC6-765AAFEFEF51}"/>
                  </a:ext>
                </a:extLst>
              </p:cNvPr>
              <p:cNvSpPr>
                <a:spLocks noRot="1" noChangeAspect="1" noMove="1" noResize="1" noEditPoints="1" noAdjustHandles="1" noChangeArrowheads="1" noChangeShapeType="1" noTextEdit="1"/>
              </p:cNvSpPr>
              <p:nvPr/>
            </p:nvSpPr>
            <p:spPr>
              <a:xfrm>
                <a:off x="9982798" y="2452064"/>
                <a:ext cx="524118" cy="461665"/>
              </a:xfrm>
              <a:prstGeom prst="rect">
                <a:avLst/>
              </a:prstGeom>
              <a:blipFill>
                <a:blip r:embed="rId4"/>
                <a:stretch>
                  <a:fillRect b="-263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3785AE2-B18E-48E0-87EE-F23CB4F776C4}"/>
              </a:ext>
            </a:extLst>
          </p:cNvPr>
          <p:cNvSpPr/>
          <p:nvPr/>
        </p:nvSpPr>
        <p:spPr>
          <a:xfrm>
            <a:off x="9119956" y="3934867"/>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CDDF03-C165-4295-81EC-DE26FAECE385}"/>
                  </a:ext>
                </a:extLst>
              </p:cNvPr>
              <p:cNvSpPr/>
              <p:nvPr/>
            </p:nvSpPr>
            <p:spPr>
              <a:xfrm>
                <a:off x="9965549" y="433215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ACDDF03-C165-4295-81EC-DE26FAECE385}"/>
                  </a:ext>
                </a:extLst>
              </p:cNvPr>
              <p:cNvSpPr>
                <a:spLocks noRot="1" noChangeAspect="1" noMove="1" noResize="1" noEditPoints="1" noAdjustHandles="1" noChangeArrowheads="1" noChangeShapeType="1" noTextEdit="1"/>
              </p:cNvSpPr>
              <p:nvPr/>
            </p:nvSpPr>
            <p:spPr>
              <a:xfrm>
                <a:off x="9965549" y="4332155"/>
                <a:ext cx="541367" cy="584775"/>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65C379A-7F47-4FA7-B5B8-5F50A40DD8B3}"/>
              </a:ext>
            </a:extLst>
          </p:cNvPr>
          <p:cNvSpPr/>
          <p:nvPr/>
        </p:nvSpPr>
        <p:spPr>
          <a:xfrm>
            <a:off x="9119956" y="5241499"/>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C4EA6C-F31B-4E92-82A5-8A74CC97E1AE}"/>
                  </a:ext>
                </a:extLst>
              </p:cNvPr>
              <p:cNvSpPr/>
              <p:nvPr/>
            </p:nvSpPr>
            <p:spPr>
              <a:xfrm>
                <a:off x="9982798" y="5177136"/>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CFC4EA6C-F31B-4E92-82A5-8A74CC97E1AE}"/>
                  </a:ext>
                </a:extLst>
              </p:cNvPr>
              <p:cNvSpPr>
                <a:spLocks noRot="1" noChangeAspect="1" noMove="1" noResize="1" noEditPoints="1" noAdjustHandles="1" noChangeArrowheads="1" noChangeShapeType="1" noTextEdit="1"/>
              </p:cNvSpPr>
              <p:nvPr/>
            </p:nvSpPr>
            <p:spPr>
              <a:xfrm>
                <a:off x="9982798" y="5177136"/>
                <a:ext cx="524118" cy="461665"/>
              </a:xfrm>
              <a:prstGeom prst="rect">
                <a:avLst/>
              </a:prstGeom>
              <a:blipFill>
                <a:blip r:embed="rId6"/>
                <a:stretch>
                  <a:fillRect b="-263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E9A53BA-A033-49AA-AE1C-4030BE2CB4BA}"/>
              </a:ext>
            </a:extLst>
          </p:cNvPr>
          <p:cNvSpPr/>
          <p:nvPr/>
        </p:nvSpPr>
        <p:spPr>
          <a:xfrm>
            <a:off x="9119956" y="5250917"/>
            <a:ext cx="2067907" cy="90315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3FE1AD-53BF-47E7-A6DC-796B73756450}"/>
                  </a:ext>
                </a:extLst>
              </p:cNvPr>
              <p:cNvSpPr/>
              <p:nvPr/>
            </p:nvSpPr>
            <p:spPr>
              <a:xfrm>
                <a:off x="9963954" y="5559893"/>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93FE1AD-53BF-47E7-A6DC-796B73756450}"/>
                  </a:ext>
                </a:extLst>
              </p:cNvPr>
              <p:cNvSpPr>
                <a:spLocks noRot="1" noChangeAspect="1" noMove="1" noResize="1" noEditPoints="1" noAdjustHandles="1" noChangeArrowheads="1" noChangeShapeType="1" noTextEdit="1"/>
              </p:cNvSpPr>
              <p:nvPr/>
            </p:nvSpPr>
            <p:spPr>
              <a:xfrm>
                <a:off x="9963954" y="5559893"/>
                <a:ext cx="557973"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68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Summary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i="1">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deterministic sliding window algorithm for spectral </a:t>
                </a:r>
                <a:r>
                  <a:rPr lang="en-US" dirty="0" err="1"/>
                  <a:t>sparsification</a:t>
                </a:r>
                <a:endParaRPr lang="en-US" dirty="0"/>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endParaRPr lang="en-US" dirty="0"/>
              </a:p>
              <a:p>
                <a:pPr marL="457200" indent="-457200">
                  <a:buFont typeface="Wingdings" panose="05000000000000000000" pitchFamily="2" charset="2"/>
                  <a:buChar char="v"/>
                </a:pPr>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𝑛𝑘</m:t>
                        </m:r>
                      </m:e>
                    </m:d>
                    <m:r>
                      <a:rPr lang="en-US" i="1">
                        <a:solidFill>
                          <a:srgbClr val="C00000"/>
                        </a:solidFill>
                        <a:latin typeface="Cambria Math" panose="02040503050406030204" pitchFamily="18" charset="0"/>
                      </a:rPr>
                      <m:t> </m:t>
                    </m:r>
                  </m:oMath>
                </a14:m>
                <a:r>
                  <a:rPr lang="en-US" dirty="0"/>
                  <a:t>space randomized sliding window algorithm for low rank approximation</a:t>
                </a:r>
              </a:p>
              <a:p>
                <a:pPr marL="457200" indent="-457200">
                  <a:buFont typeface="Wingdings" panose="05000000000000000000" pitchFamily="2" charset="2"/>
                  <a:buChar char="v"/>
                </a:pPr>
                <a:r>
                  <a:rPr lang="en-US" dirty="0"/>
                  <a:t>Results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oMath>
                </a14:m>
                <a:r>
                  <a:rPr lang="en-US" dirty="0"/>
                  <a:t> subspace embedding (with bit complexity assumptions), matrix multiplication on sliding windows</a:t>
                </a:r>
              </a:p>
              <a:p>
                <a:pPr marL="457200" indent="-457200">
                  <a:buFont typeface="Wingdings" panose="05000000000000000000" pitchFamily="2" charset="2"/>
                  <a:buChar char="v"/>
                </a:pPr>
                <a:r>
                  <a:rPr lang="en-US" dirty="0"/>
                  <a:t>Results for online principal component analysis, low rank approximation, column subset selection</a:t>
                </a:r>
              </a:p>
              <a:p>
                <a:pPr marL="457200" indent="-457200">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2"/>
                <a:stretch>
                  <a:fillRect l="-1043" t="-20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A56BC19-72CB-4E9C-9883-0AF20335F53A}"/>
              </a:ext>
            </a:extLst>
          </p:cNvPr>
          <p:cNvSpPr/>
          <p:nvPr/>
        </p:nvSpPr>
        <p:spPr>
          <a:xfrm>
            <a:off x="630315" y="2716567"/>
            <a:ext cx="11017188" cy="1740023"/>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thank you">
            <a:extLst>
              <a:ext uri="{FF2B5EF4-FFF2-40B4-BE49-F238E27FC236}">
                <a16:creationId xmlns:a16="http://schemas.microsoft.com/office/drawing/2014/main" id="{CECA2567-0FFD-493A-9A91-78C3ABFFF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8813154" y="225085"/>
            <a:ext cx="2834349" cy="159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12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Using Matrix Determinant Lemma </a:t>
            </a:r>
            <a:r>
              <a:rPr lang="en-US" dirty="0">
                <a:solidFill>
                  <a:srgbClr val="00B0F0"/>
                </a:solidFill>
              </a:rPr>
              <a:t>[CMP16]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599" cy="4351338"/>
              </a:xfrm>
            </p:spPr>
            <p:txBody>
              <a:bodyPr>
                <a:normAutofit/>
              </a:bodyPr>
              <a:lstStyle/>
              <a:p>
                <a:pPr marL="457200" indent="-457200">
                  <a:buClr>
                    <a:schemeClr val="tx1"/>
                  </a:buClr>
                  <a:buFont typeface="Wingdings" panose="05000000000000000000" pitchFamily="2" charset="2"/>
                  <a:buChar char="v"/>
                </a:pPr>
                <a14:m>
                  <m:oMath xmlns:m="http://schemas.openxmlformats.org/officeDocument/2006/math">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det</m:t>
                        </m:r>
                      </m:fName>
                      <m:e>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𝑣</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𝑣</m:t>
                            </m:r>
                          </m:e>
                        </m:d>
                      </m:e>
                    </m:func>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det</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𝑣</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−1</m:t>
                        </m:r>
                      </m:sup>
                    </m:sSup>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𝑣</m:t>
                        </m:r>
                      </m:e>
                      <m:sup>
                        <m:r>
                          <a:rPr lang="en-US" i="1">
                            <a:solidFill>
                              <a:srgbClr val="C00000"/>
                            </a:solidFill>
                            <a:latin typeface="Cambria Math" panose="02040503050406030204" pitchFamily="18" charset="0"/>
                          </a:rPr>
                          <m:t>⊤</m:t>
                        </m:r>
                      </m:sup>
                    </m:sSup>
                    <m:r>
                      <a:rPr lang="en-US" b="0" i="0" smtClean="0">
                        <a:solidFill>
                          <a:srgbClr val="C00000"/>
                        </a:solidFill>
                        <a:latin typeface="Cambria Math" panose="02040503050406030204" pitchFamily="18" charset="0"/>
                      </a:rPr>
                      <m:t>)</m:t>
                    </m:r>
                  </m:oMath>
                </a14:m>
                <a:endParaRPr lang="en-US" dirty="0"/>
              </a:p>
              <a:p>
                <a:pPr marL="457200" indent="-457200">
                  <a:buClr>
                    <a:schemeClr val="tx1"/>
                  </a:buClr>
                  <a:buFont typeface="Wingdings" panose="05000000000000000000" pitchFamily="2" charset="2"/>
                  <a:buChar char="v"/>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𝜏</m:t>
                        </m:r>
                      </m:e>
                      <m:sub>
                        <m:r>
                          <a:rPr lang="en-US" i="1">
                            <a:solidFill>
                              <a:srgbClr val="C00000"/>
                            </a:solidFill>
                            <a:latin typeface="Cambria Math" panose="02040503050406030204" pitchFamily="18" charset="0"/>
                          </a:rPr>
                          <m:t>𝑖</m:t>
                        </m:r>
                      </m:sub>
                    </m:sSub>
                  </m:oMath>
                </a14:m>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sSup>
                      <m:sSupPr>
                        <m:ctrlPr>
                          <a:rPr lang="en-US" i="1">
                            <a:solidFill>
                              <a:srgbClr val="C00000"/>
                            </a:solidFill>
                            <a:latin typeface="Cambria Math" panose="02040503050406030204" pitchFamily="18" charset="0"/>
                          </a:rPr>
                        </m:ctrlPr>
                      </m:sSupPr>
                      <m:e>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𝐼</m:t>
                                </m:r>
                              </m:e>
                              <m:sub>
                                <m:r>
                                  <a:rPr lang="en-US" i="1">
                                    <a:solidFill>
                                      <a:srgbClr val="C00000"/>
                                    </a:solidFill>
                                    <a:latin typeface="Cambria Math" panose="02040503050406030204" pitchFamily="18" charset="0"/>
                                  </a:rPr>
                                  <m:t>𝑛</m:t>
                                </m:r>
                              </m:sub>
                            </m:sSub>
                          </m:e>
                        </m:d>
                      </m:e>
                      <m:sup>
                        <m:r>
                          <a:rPr lang="en-US" i="1">
                            <a:solidFill>
                              <a:srgbClr val="C00000"/>
                            </a:solidFill>
                            <a:latin typeface="Cambria Math" panose="02040503050406030204" pitchFamily="18" charset="0"/>
                          </a:rPr>
                          <m:t>−1</m:t>
                        </m:r>
                      </m:sup>
                    </m:sSup>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m:t>
                        </m:r>
                      </m:sup>
                    </m:sSubSup>
                  </m:oMath>
                </a14:m>
                <a:endParaRPr lang="en-US" dirty="0"/>
              </a:p>
              <a:p>
                <a:pPr marL="457200" indent="-457200">
                  <a:buClr>
                    <a:schemeClr val="tx1"/>
                  </a:buCl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599" cy="435133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6703809-A634-4D1F-A22D-95D470180522}"/>
                  </a:ext>
                </a:extLst>
              </p:cNvPr>
              <p:cNvSpPr/>
              <p:nvPr/>
            </p:nvSpPr>
            <p:spPr>
              <a:xfrm>
                <a:off x="692459" y="3313226"/>
                <a:ext cx="10191564" cy="467757"/>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𝐴</m:t>
                                  </m:r>
                                </m:e>
                                <m:sup>
                                  <m:r>
                                    <a:rPr lang="en-US" sz="2400" i="1">
                                      <a:solidFill>
                                        <a:srgbClr val="C00000"/>
                                      </a:solidFill>
                                      <a:latin typeface="Cambria Math" panose="02040503050406030204" pitchFamily="18" charset="0"/>
                                    </a:rPr>
                                    <m:t>⊤</m:t>
                                  </m:r>
                                </m:sup>
                              </m:sSup>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e>
                      </m:func>
                      <m:r>
                        <a:rPr lang="en-US" sz="2400" i="1">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e>
                      </m:func>
                      <m:r>
                        <a:rPr lang="en-US" sz="2400" i="1">
                          <a:solidFill>
                            <a:srgbClr val="C00000"/>
                          </a:solidFill>
                          <a:latin typeface="Cambria Math" panose="02040503050406030204" pitchFamily="18" charset="0"/>
                        </a:rPr>
                        <m:t>(1+</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𝑎</m:t>
                          </m:r>
                        </m:e>
                        <m:sub>
                          <m:r>
                            <a:rPr lang="en-US" sz="2400" i="1">
                              <a:solidFill>
                                <a:srgbClr val="C00000"/>
                              </a:solidFill>
                              <a:latin typeface="Cambria Math" panose="02040503050406030204" pitchFamily="18" charset="0"/>
                            </a:rPr>
                            <m:t>𝑊</m:t>
                          </m:r>
                        </m:sub>
                      </m:sSub>
                      <m:sSup>
                        <m:sSupPr>
                          <m:ctrlPr>
                            <a:rPr lang="en-US" sz="2400" i="1">
                              <a:solidFill>
                                <a:srgbClr val="C00000"/>
                              </a:solidFill>
                              <a:latin typeface="Cambria Math" panose="02040503050406030204" pitchFamily="18" charset="0"/>
                            </a:rPr>
                          </m:ctrlPr>
                        </m:sSupPr>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e>
                        <m:sup>
                          <m:r>
                            <a:rPr lang="en-US" sz="2400" i="1">
                              <a:solidFill>
                                <a:srgbClr val="C00000"/>
                              </a:solidFill>
                              <a:latin typeface="Cambria Math" panose="02040503050406030204" pitchFamily="18" charset="0"/>
                            </a:rPr>
                            <m:t>−1</m:t>
                          </m:r>
                        </m:sup>
                      </m:sSup>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𝑎</m:t>
                          </m:r>
                        </m:e>
                        <m:sub>
                          <m:r>
                            <a:rPr lang="en-US" sz="2400" i="1">
                              <a:solidFill>
                                <a:srgbClr val="C00000"/>
                              </a:solidFill>
                              <a:latin typeface="Cambria Math" panose="02040503050406030204" pitchFamily="18" charset="0"/>
                            </a:rPr>
                            <m:t>𝑊</m:t>
                          </m:r>
                        </m:sub>
                        <m:sup>
                          <m:r>
                            <a:rPr lang="en-US" sz="2400" i="1">
                              <a:solidFill>
                                <a:srgbClr val="C00000"/>
                              </a:solidFill>
                              <a:latin typeface="Cambria Math" panose="02040503050406030204" pitchFamily="18" charset="0"/>
                            </a:rPr>
                            <m:t>⊤</m:t>
                          </m:r>
                        </m:sup>
                      </m:sSubSup>
                      <m:r>
                        <a:rPr lang="en-US" sz="2400">
                          <a:solidFill>
                            <a:srgbClr val="C00000"/>
                          </a:solidFill>
                          <a:latin typeface="Cambria Math" panose="02040503050406030204" pitchFamily="18" charset="0"/>
                        </a:rPr>
                        <m:t>)</m:t>
                      </m:r>
                    </m:oMath>
                  </m:oMathPara>
                </a14:m>
                <a:endParaRPr lang="en-US" sz="2400" dirty="0"/>
              </a:p>
            </p:txBody>
          </p:sp>
        </mc:Choice>
        <mc:Fallback xmlns="">
          <p:sp>
            <p:nvSpPr>
              <p:cNvPr id="4" name="Rectangle 3">
                <a:extLst>
                  <a:ext uri="{FF2B5EF4-FFF2-40B4-BE49-F238E27FC236}">
                    <a16:creationId xmlns:a16="http://schemas.microsoft.com/office/drawing/2014/main" id="{D6703809-A634-4D1F-A22D-95D470180522}"/>
                  </a:ext>
                </a:extLst>
              </p:cNvPr>
              <p:cNvSpPr>
                <a:spLocks noRot="1" noChangeAspect="1" noMove="1" noResize="1" noEditPoints="1" noAdjustHandles="1" noChangeArrowheads="1" noChangeShapeType="1" noTextEdit="1"/>
              </p:cNvSpPr>
              <p:nvPr/>
            </p:nvSpPr>
            <p:spPr>
              <a:xfrm>
                <a:off x="692459" y="3313226"/>
                <a:ext cx="10191564" cy="467757"/>
              </a:xfrm>
              <a:prstGeom prst="rect">
                <a:avLst/>
              </a:prstGeom>
              <a:blipFill>
                <a:blip r:embed="rId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7389586-D105-4131-9C67-D28F67EC3775}"/>
                  </a:ext>
                </a:extLst>
              </p:cNvPr>
              <p:cNvSpPr/>
              <p:nvPr/>
            </p:nvSpPr>
            <p:spPr>
              <a:xfrm>
                <a:off x="2272682" y="3780983"/>
                <a:ext cx="5948039" cy="467757"/>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e>
                      </m:func>
                      <m:r>
                        <a:rPr lang="en-US" sz="2400" i="1">
                          <a:solidFill>
                            <a:srgbClr val="C00000"/>
                          </a:solidFill>
                          <a:latin typeface="Cambria Math" panose="02040503050406030204" pitchFamily="18" charset="0"/>
                        </a:rPr>
                        <m:t>(1+</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𝜏</m:t>
                          </m:r>
                        </m:e>
                        <m:sub>
                          <m:r>
                            <m:rPr>
                              <m:sty m:val="p"/>
                            </m:rPr>
                            <a:rPr lang="en-US" sz="2400" b="0" i="0" smtClean="0">
                              <a:solidFill>
                                <a:srgbClr val="C00000"/>
                              </a:solidFill>
                              <a:latin typeface="Cambria Math" panose="02040503050406030204" pitchFamily="18" charset="0"/>
                            </a:rPr>
                            <m:t>W</m:t>
                          </m:r>
                        </m:sub>
                      </m:sSub>
                      <m:r>
                        <a:rPr lang="en-US" sz="2400">
                          <a:solidFill>
                            <a:srgbClr val="C00000"/>
                          </a:solidFill>
                          <a:latin typeface="Cambria Math" panose="02040503050406030204" pitchFamily="18" charset="0"/>
                        </a:rPr>
                        <m:t>)</m:t>
                      </m:r>
                    </m:oMath>
                  </m:oMathPara>
                </a14:m>
                <a:endParaRPr lang="en-US" sz="2400" dirty="0"/>
              </a:p>
            </p:txBody>
          </p:sp>
        </mc:Choice>
        <mc:Fallback xmlns="">
          <p:sp>
            <p:nvSpPr>
              <p:cNvPr id="11" name="Rectangle 10">
                <a:extLst>
                  <a:ext uri="{FF2B5EF4-FFF2-40B4-BE49-F238E27FC236}">
                    <a16:creationId xmlns:a16="http://schemas.microsoft.com/office/drawing/2014/main" id="{57389586-D105-4131-9C67-D28F67EC3775}"/>
                  </a:ext>
                </a:extLst>
              </p:cNvPr>
              <p:cNvSpPr>
                <a:spLocks noRot="1" noChangeAspect="1" noMove="1" noResize="1" noEditPoints="1" noAdjustHandles="1" noChangeArrowheads="1" noChangeShapeType="1" noTextEdit="1"/>
              </p:cNvSpPr>
              <p:nvPr/>
            </p:nvSpPr>
            <p:spPr>
              <a:xfrm>
                <a:off x="2272682" y="3780983"/>
                <a:ext cx="5948039" cy="467757"/>
              </a:xfrm>
              <a:prstGeom prst="rect">
                <a:avLst/>
              </a:prstGeom>
              <a:blipFill>
                <a:blip r:embed="rId4"/>
                <a:stretch>
                  <a:fillRect b="-16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32B340B-936E-49C1-813D-C0E9FD8B0E46}"/>
                  </a:ext>
                </a:extLst>
              </p:cNvPr>
              <p:cNvSpPr/>
              <p:nvPr/>
            </p:nvSpPr>
            <p:spPr>
              <a:xfrm>
                <a:off x="2418423" y="4248740"/>
                <a:ext cx="5948039" cy="509178"/>
              </a:xfrm>
              <a:prstGeom prst="rect">
                <a:avLst/>
              </a:prstGeom>
            </p:spPr>
            <p:txBody>
              <a:bodyPr wrap="square">
                <a:spAutoFit/>
              </a:bodyPr>
              <a:lstStyle/>
              <a:p>
                <a:pPr>
                  <a:buClr>
                    <a:schemeClr val="tx1"/>
                  </a:buCl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up>
                                  <m:r>
                                    <a:rPr lang="en-US" sz="2400" i="1">
                                      <a:solidFill>
                                        <a:srgbClr val="C00000"/>
                                      </a:solidFill>
                                      <a:latin typeface="Cambria Math" panose="02040503050406030204" pitchFamily="18" charset="0"/>
                                    </a:rPr>
                                    <m:t>⊤</m:t>
                                  </m:r>
                                </m:sup>
                              </m:sSubSup>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i="1">
                                      <a:solidFill>
                                        <a:srgbClr val="C00000"/>
                                      </a:solidFill>
                                      <a:latin typeface="Cambria Math" panose="02040503050406030204" pitchFamily="18" charset="0"/>
                                    </a:rPr>
                                    <m:t>𝑊</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d>
                            <m:dPr>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𝑒</m:t>
                                  </m:r>
                                </m:e>
                                <m:sup>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𝜏</m:t>
                                      </m:r>
                                    </m:e>
                                    <m:sub>
                                      <m:r>
                                        <a:rPr lang="en-US" sz="2400" b="0" i="1" smtClean="0">
                                          <a:solidFill>
                                            <a:srgbClr val="C00000"/>
                                          </a:solidFill>
                                          <a:latin typeface="Cambria Math" panose="02040503050406030204" pitchFamily="18" charset="0"/>
                                        </a:rPr>
                                        <m:t>𝑤</m:t>
                                      </m:r>
                                    </m:sub>
                                  </m:sSub>
                                  <m:r>
                                    <a:rPr lang="en-US" sz="2400" b="0" i="1" smtClean="0">
                                      <a:solidFill>
                                        <a:srgbClr val="C00000"/>
                                      </a:solidFill>
                                      <a:latin typeface="Cambria Math" panose="02040503050406030204" pitchFamily="18" charset="0"/>
                                    </a:rPr>
                                    <m:t>/2</m:t>
                                  </m:r>
                                </m:sup>
                              </m:sSup>
                            </m:e>
                          </m:d>
                        </m:e>
                      </m:func>
                    </m:oMath>
                  </m:oMathPara>
                </a14:m>
                <a:endParaRPr lang="en-US" sz="2400" dirty="0"/>
              </a:p>
            </p:txBody>
          </p:sp>
        </mc:Choice>
        <mc:Fallback xmlns="">
          <p:sp>
            <p:nvSpPr>
              <p:cNvPr id="12" name="Rectangle 11">
                <a:extLst>
                  <a:ext uri="{FF2B5EF4-FFF2-40B4-BE49-F238E27FC236}">
                    <a16:creationId xmlns:a16="http://schemas.microsoft.com/office/drawing/2014/main" id="{A32B340B-936E-49C1-813D-C0E9FD8B0E46}"/>
                  </a:ext>
                </a:extLst>
              </p:cNvPr>
              <p:cNvSpPr>
                <a:spLocks noRot="1" noChangeAspect="1" noMove="1" noResize="1" noEditPoints="1" noAdjustHandles="1" noChangeArrowheads="1" noChangeShapeType="1" noTextEdit="1"/>
              </p:cNvSpPr>
              <p:nvPr/>
            </p:nvSpPr>
            <p:spPr>
              <a:xfrm>
                <a:off x="2418423" y="4248740"/>
                <a:ext cx="5948039" cy="5091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F982973-A5A5-4EDC-B3E8-666E3ECE79A9}"/>
                  </a:ext>
                </a:extLst>
              </p:cNvPr>
              <p:cNvSpPr/>
              <p:nvPr/>
            </p:nvSpPr>
            <p:spPr>
              <a:xfrm>
                <a:off x="838200" y="5403521"/>
                <a:ext cx="3950562" cy="475451"/>
              </a:xfrm>
              <a:prstGeom prst="rect">
                <a:avLst/>
              </a:prstGeom>
            </p:spPr>
            <p:txBody>
              <a:bodyPr wrap="square">
                <a:spAutoFit/>
              </a:bodyPr>
              <a:lstStyle/>
              <a:p>
                <a:pPr>
                  <a:buClr>
                    <a:schemeClr val="tx1"/>
                  </a:buClr>
                </a:pPr>
                <a14:m>
                  <m:oMath xmlns:m="http://schemas.openxmlformats.org/officeDocument/2006/math">
                    <m:func>
                      <m:funcPr>
                        <m:ctrlPr>
                          <a:rPr lang="en-US" sz="2400" i="1" smtClean="0">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det</m:t>
                        </m:r>
                      </m:fName>
                      <m:e>
                        <m:d>
                          <m:dPr>
                            <m:ctrlPr>
                              <a:rPr lang="en-US" sz="2400" i="1">
                                <a:solidFill>
                                  <a:srgbClr val="C00000"/>
                                </a:solidFill>
                                <a:latin typeface="Cambria Math" panose="02040503050406030204" pitchFamily="18" charset="0"/>
                              </a:rPr>
                            </m:ctrlPr>
                          </m:dPr>
                          <m:e>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𝐴</m:t>
                                </m:r>
                              </m:e>
                              <m:sup>
                                <m:r>
                                  <a:rPr lang="en-US" sz="2400" i="1">
                                    <a:solidFill>
                                      <a:srgbClr val="C00000"/>
                                    </a:solidFill>
                                    <a:latin typeface="Cambria Math" panose="02040503050406030204" pitchFamily="18" charset="0"/>
                                  </a:rPr>
                                  <m:t>⊤</m:t>
                                </m:r>
                              </m:sup>
                            </m:sSup>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𝜆</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𝐼</m:t>
                                </m:r>
                              </m:e>
                              <m:sub>
                                <m:r>
                                  <a:rPr lang="en-US" sz="2400" i="1">
                                    <a:solidFill>
                                      <a:srgbClr val="C00000"/>
                                    </a:solidFill>
                                    <a:latin typeface="Cambria Math" panose="02040503050406030204" pitchFamily="18" charset="0"/>
                                  </a:rPr>
                                  <m:t>𝑛</m:t>
                                </m:r>
                              </m:sub>
                            </m:sSub>
                          </m:e>
                        </m:d>
                      </m:e>
                    </m:func>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𝜆</m:t>
                        </m:r>
                      </m:e>
                      <m:sup>
                        <m:r>
                          <a:rPr lang="en-US" sz="2400" b="0" i="1" smtClean="0">
                            <a:solidFill>
                              <a:srgbClr val="C00000"/>
                            </a:solidFill>
                            <a:latin typeface="Cambria Math" panose="02040503050406030204" pitchFamily="18" charset="0"/>
                          </a:rPr>
                          <m:t>𝑛</m:t>
                        </m:r>
                      </m:sup>
                    </m:sSup>
                  </m:oMath>
                </a14:m>
                <a:r>
                  <a:rPr lang="en-US" sz="2400" dirty="0">
                    <a:solidFill>
                      <a:srgbClr val="C00000"/>
                    </a:solidFill>
                  </a:rPr>
                  <a:t> </a:t>
                </a: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𝑒</m:t>
                        </m:r>
                      </m:e>
                      <m:sup>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𝜏</m:t>
                            </m:r>
                          </m:e>
                          <m:sub>
                            <m:r>
                              <a:rPr lang="en-US" sz="2400" b="0" i="1" smtClean="0">
                                <a:solidFill>
                                  <a:srgbClr val="C00000"/>
                                </a:solidFill>
                                <a:latin typeface="Cambria Math" panose="02040503050406030204" pitchFamily="18" charset="0"/>
                              </a:rPr>
                              <m:t>𝑖</m:t>
                            </m:r>
                          </m:sub>
                        </m:sSub>
                        <m:r>
                          <a:rPr lang="en-US" sz="2400" i="1">
                            <a:solidFill>
                              <a:srgbClr val="C00000"/>
                            </a:solidFill>
                            <a:latin typeface="Cambria Math" panose="02040503050406030204" pitchFamily="18" charset="0"/>
                          </a:rPr>
                          <m:t>/2</m:t>
                        </m:r>
                      </m:sup>
                    </m:sSup>
                  </m:oMath>
                </a14:m>
                <a:endParaRPr lang="en-US" sz="2400" dirty="0"/>
              </a:p>
            </p:txBody>
          </p:sp>
        </mc:Choice>
        <mc:Fallback xmlns="">
          <p:sp>
            <p:nvSpPr>
              <p:cNvPr id="7" name="Rectangle 6">
                <a:extLst>
                  <a:ext uri="{FF2B5EF4-FFF2-40B4-BE49-F238E27FC236}">
                    <a16:creationId xmlns:a16="http://schemas.microsoft.com/office/drawing/2014/main" id="{8F982973-A5A5-4EDC-B3E8-666E3ECE79A9}"/>
                  </a:ext>
                </a:extLst>
              </p:cNvPr>
              <p:cNvSpPr>
                <a:spLocks noRot="1" noChangeAspect="1" noMove="1" noResize="1" noEditPoints="1" noAdjustHandles="1" noChangeArrowheads="1" noChangeShapeType="1" noTextEdit="1"/>
              </p:cNvSpPr>
              <p:nvPr/>
            </p:nvSpPr>
            <p:spPr>
              <a:xfrm>
                <a:off x="838200" y="5403521"/>
                <a:ext cx="3950562" cy="475451"/>
              </a:xfrm>
              <a:prstGeom prst="rect">
                <a:avLst/>
              </a:prstGeom>
              <a:blipFill>
                <a:blip r:embed="rId6"/>
                <a:stretch>
                  <a:fillRect l="-463"/>
                </a:stretch>
              </a:blipFill>
            </p:spPr>
            <p:txBody>
              <a:bodyPr/>
              <a:lstStyle/>
              <a:p>
                <a:r>
                  <a:rPr lang="en-US">
                    <a:noFill/>
                  </a:rPr>
                  <a:t> </a:t>
                </a:r>
              </a:p>
            </p:txBody>
          </p:sp>
        </mc:Fallback>
      </mc:AlternateContent>
    </p:spTree>
    <p:extLst>
      <p:ext uri="{BB962C8B-B14F-4D97-AF65-F5344CB8AC3E}">
        <p14:creationId xmlns:p14="http://schemas.microsoft.com/office/powerpoint/2010/main" val="171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𝑊</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 Sliding Window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𝑊</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buFont typeface="Wingdings" panose="05000000000000000000" pitchFamily="2" charset="2"/>
                  <a:buChar char="v"/>
                </a:pPr>
                <a:r>
                  <a:rPr lang="en-US" dirty="0"/>
                  <a:t> Recent interactions, time sensitive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56878-FEFF-499E-959D-F1FC9895584F}"/>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59C306-970B-48F7-831D-35D4B4AF25BD}"/>
                  </a:ext>
                </a:extLst>
              </p:cNvPr>
              <p:cNvSpPr/>
              <p:nvPr/>
            </p:nvSpPr>
            <p:spPr>
              <a:xfrm>
                <a:off x="216299" y="4001294"/>
                <a:ext cx="6219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𝑊</m:t>
                      </m:r>
                    </m:oMath>
                  </m:oMathPara>
                </a14:m>
                <a:endParaRPr lang="en-US" sz="2800" dirty="0"/>
              </a:p>
            </p:txBody>
          </p:sp>
        </mc:Choice>
        <mc:Fallback xmlns="">
          <p:sp>
            <p:nvSpPr>
              <p:cNvPr id="6" name="Rectangle 5">
                <a:extLst>
                  <a:ext uri="{FF2B5EF4-FFF2-40B4-BE49-F238E27FC236}">
                    <a16:creationId xmlns:a16="http://schemas.microsoft.com/office/drawing/2014/main" id="{3859C306-970B-48F7-831D-35D4B4AF25BD}"/>
                  </a:ext>
                </a:extLst>
              </p:cNvPr>
              <p:cNvSpPr>
                <a:spLocks noRot="1" noChangeAspect="1" noMove="1" noResize="1" noEditPoints="1" noAdjustHandles="1" noChangeArrowheads="1" noChangeShapeType="1" noTextEdit="1"/>
              </p:cNvSpPr>
              <p:nvPr/>
            </p:nvSpPr>
            <p:spPr>
              <a:xfrm>
                <a:off x="216299" y="4001294"/>
                <a:ext cx="62190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1384F53-2022-4B3B-97B8-B12D7F947B22}"/>
                  </a:ext>
                </a:extLst>
              </p:cNvPr>
              <p:cNvSpPr/>
              <p:nvPr/>
            </p:nvSpPr>
            <p:spPr>
              <a:xfrm>
                <a:off x="2257107" y="612723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dirty="0"/>
              </a:p>
            </p:txBody>
          </p:sp>
        </mc:Choice>
        <mc:Fallback xmlns="">
          <p:sp>
            <p:nvSpPr>
              <p:cNvPr id="7" name="Rectangle 6">
                <a:extLst>
                  <a:ext uri="{FF2B5EF4-FFF2-40B4-BE49-F238E27FC236}">
                    <a16:creationId xmlns:a16="http://schemas.microsoft.com/office/drawing/2014/main" id="{01384F53-2022-4B3B-97B8-B12D7F947B22}"/>
                  </a:ext>
                </a:extLst>
              </p:cNvPr>
              <p:cNvSpPr>
                <a:spLocks noRot="1" noChangeAspect="1" noMove="1" noResize="1" noEditPoints="1" noAdjustHandles="1" noChangeArrowheads="1" noChangeShapeType="1" noTextEdit="1"/>
              </p:cNvSpPr>
              <p:nvPr/>
            </p:nvSpPr>
            <p:spPr>
              <a:xfrm>
                <a:off x="2257107" y="6127234"/>
                <a:ext cx="479362"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47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345034"/>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93691C-64BC-48B0-873A-BC227BDCB6BA}"/>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E624EB-A98E-42DA-ABE0-68E741EF1E91}"/>
                  </a:ext>
                </a:extLst>
              </p:cNvPr>
              <p:cNvSpPr/>
              <p:nvPr/>
            </p:nvSpPr>
            <p:spPr>
              <a:xfrm>
                <a:off x="216299" y="4001294"/>
                <a:ext cx="6219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𝑊</m:t>
                      </m:r>
                    </m:oMath>
                  </m:oMathPara>
                </a14:m>
                <a:endParaRPr lang="en-US" sz="2800" dirty="0"/>
              </a:p>
            </p:txBody>
          </p:sp>
        </mc:Choice>
        <mc:Fallback xmlns="">
          <p:sp>
            <p:nvSpPr>
              <p:cNvPr id="6" name="Rectangle 5">
                <a:extLst>
                  <a:ext uri="{FF2B5EF4-FFF2-40B4-BE49-F238E27FC236}">
                    <a16:creationId xmlns:a16="http://schemas.microsoft.com/office/drawing/2014/main" id="{0EE624EB-A98E-42DA-ABE0-68E741EF1E91}"/>
                  </a:ext>
                </a:extLst>
              </p:cNvPr>
              <p:cNvSpPr>
                <a:spLocks noRot="1" noChangeAspect="1" noMove="1" noResize="1" noEditPoints="1" noAdjustHandles="1" noChangeArrowheads="1" noChangeShapeType="1" noTextEdit="1"/>
              </p:cNvSpPr>
              <p:nvPr/>
            </p:nvSpPr>
            <p:spPr>
              <a:xfrm>
                <a:off x="216299" y="4001294"/>
                <a:ext cx="621901"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DE50DB-4853-4749-B78F-BBCB30DA0B08}"/>
                  </a:ext>
                </a:extLst>
              </p:cNvPr>
              <p:cNvSpPr/>
              <p:nvPr/>
            </p:nvSpPr>
            <p:spPr>
              <a:xfrm>
                <a:off x="2257107" y="612723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dirty="0"/>
              </a:p>
            </p:txBody>
          </p:sp>
        </mc:Choice>
        <mc:Fallback xmlns="">
          <p:sp>
            <p:nvSpPr>
              <p:cNvPr id="7" name="Rectangle 6">
                <a:extLst>
                  <a:ext uri="{FF2B5EF4-FFF2-40B4-BE49-F238E27FC236}">
                    <a16:creationId xmlns:a16="http://schemas.microsoft.com/office/drawing/2014/main" id="{F5DE50DB-4853-4749-B78F-BBCB30DA0B08}"/>
                  </a:ext>
                </a:extLst>
              </p:cNvPr>
              <p:cNvSpPr>
                <a:spLocks noRot="1" noChangeAspect="1" noMove="1" noResize="1" noEditPoints="1" noAdjustHandles="1" noChangeArrowheads="1" noChangeShapeType="1" noTextEdit="1"/>
              </p:cNvSpPr>
              <p:nvPr/>
            </p:nvSpPr>
            <p:spPr>
              <a:xfrm>
                <a:off x="2257107" y="6127234"/>
                <a:ext cx="47936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444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Randomized Numerical Linear Algebra (</a:t>
            </a:r>
            <a:r>
              <a:rPr lang="en-US" dirty="0" err="1">
                <a:solidFill>
                  <a:srgbClr val="C00000"/>
                </a:solidFill>
              </a:rPr>
              <a:t>randNLA</a:t>
            </a:r>
            <a:r>
              <a:rPr lang="en-US" dirty="0">
                <a:solidFill>
                  <a:srgbClr val="C00000"/>
                </a:solidFill>
              </a:rPr>
              <a:t>) on Sliding Windows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3707167" cy="4351338"/>
          </a:xfrm>
        </p:spPr>
        <p:txBody>
          <a:bodyPr/>
          <a:lstStyle/>
          <a:p>
            <a:pPr marL="0" indent="0">
              <a:buNone/>
            </a:pPr>
            <a:r>
              <a:rPr lang="en-US" dirty="0"/>
              <a:t>1  3  5 -2  7  0 11  4 -8</a:t>
            </a:r>
          </a:p>
          <a:p>
            <a:pPr marL="0" indent="0">
              <a:buNone/>
            </a:pPr>
            <a:r>
              <a:rPr lang="en-US" dirty="0"/>
              <a:t>0  0 -1  3 13 2  8   6  2</a:t>
            </a:r>
          </a:p>
          <a:p>
            <a:pPr marL="0" indent="0">
              <a:buNone/>
            </a:pPr>
            <a:r>
              <a:rPr lang="en-US" dirty="0"/>
              <a:t>2  5  6  1  4  0  -7  5  3</a:t>
            </a:r>
          </a:p>
          <a:p>
            <a:pPr marL="0" indent="0">
              <a:buNone/>
            </a:pPr>
            <a:r>
              <a:rPr lang="en-US" dirty="0"/>
              <a:t>8  7  2  1 -1 -3 -2 -4 -6</a:t>
            </a:r>
          </a:p>
          <a:p>
            <a:pPr marL="0" indent="0">
              <a:buNone/>
            </a:pPr>
            <a:r>
              <a:rPr lang="en-US" dirty="0"/>
              <a:t>-5 3 -4 -1 -2 -1 0 -3  -1</a:t>
            </a:r>
          </a:p>
          <a:p>
            <a:pPr marL="0" indent="0">
              <a:buNone/>
            </a:pPr>
            <a:r>
              <a:rPr lang="en-US" dirty="0"/>
              <a:t>7  1  3  2  4  1  0  11  1</a:t>
            </a:r>
          </a:p>
          <a:p>
            <a:pPr marL="0" indent="0">
              <a:buNone/>
            </a:pPr>
            <a:r>
              <a:rPr lang="en-US" dirty="0"/>
              <a:t>1  2  5 -5  4  1 23  4 -3</a:t>
            </a:r>
          </a:p>
          <a:p>
            <a:pPr marL="0" indent="0">
              <a:buNone/>
            </a:pPr>
            <a:r>
              <a:rPr lang="en-US" dirty="0"/>
              <a:t>0  5  0  0  7  0  1  31  6</a:t>
            </a:r>
          </a:p>
          <a:p>
            <a:pPr marL="0" indent="0">
              <a:buNone/>
            </a:pP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2829666"/>
            <a:ext cx="3304032"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D63B9E-BB51-40BB-B721-BC99FD6B24E3}"/>
              </a:ext>
            </a:extLst>
          </p:cNvPr>
          <p:cNvSpPr txBox="1"/>
          <p:nvPr/>
        </p:nvSpPr>
        <p:spPr>
          <a:xfrm>
            <a:off x="4774222" y="1825625"/>
            <a:ext cx="6579578" cy="1077218"/>
          </a:xfrm>
          <a:prstGeom prst="rect">
            <a:avLst/>
          </a:prstGeom>
          <a:noFill/>
        </p:spPr>
        <p:txBody>
          <a:bodyPr wrap="square" rtlCol="0">
            <a:spAutoFit/>
          </a:bodyPr>
          <a:lstStyle/>
          <a:p>
            <a:pPr marL="457200" indent="-457200">
              <a:buFont typeface="Wingdings" panose="05000000000000000000" pitchFamily="2" charset="2"/>
              <a:buChar char="v"/>
            </a:pPr>
            <a:r>
              <a:rPr lang="en-US" sz="3200" dirty="0"/>
              <a:t>Rows arrive one-by-one in the data stream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8FB51-0E07-4FA3-9C8C-3E09D129743D}"/>
                  </a:ext>
                </a:extLst>
              </p:cNvPr>
              <p:cNvSpPr/>
              <p:nvPr/>
            </p:nvSpPr>
            <p:spPr>
              <a:xfrm>
                <a:off x="216299" y="4001294"/>
                <a:ext cx="6219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𝑊</m:t>
                      </m:r>
                    </m:oMath>
                  </m:oMathPara>
                </a14:m>
                <a:endParaRPr lang="en-US" sz="2800" dirty="0"/>
              </a:p>
            </p:txBody>
          </p:sp>
        </mc:Choice>
        <mc:Fallback xmlns="">
          <p:sp>
            <p:nvSpPr>
              <p:cNvPr id="6" name="Rectangle 5">
                <a:extLst>
                  <a:ext uri="{FF2B5EF4-FFF2-40B4-BE49-F238E27FC236}">
                    <a16:creationId xmlns:a16="http://schemas.microsoft.com/office/drawing/2014/main" id="{4398FB51-0E07-4FA3-9C8C-3E09D129743D}"/>
                  </a:ext>
                </a:extLst>
              </p:cNvPr>
              <p:cNvSpPr>
                <a:spLocks noRot="1" noChangeAspect="1" noMove="1" noResize="1" noEditPoints="1" noAdjustHandles="1" noChangeArrowheads="1" noChangeShapeType="1" noTextEdit="1"/>
              </p:cNvSpPr>
              <p:nvPr/>
            </p:nvSpPr>
            <p:spPr>
              <a:xfrm>
                <a:off x="216299" y="4001294"/>
                <a:ext cx="621901"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6C98484-6CAC-401E-8D76-1A57737CE13F}"/>
                  </a:ext>
                </a:extLst>
              </p:cNvPr>
              <p:cNvSpPr/>
              <p:nvPr/>
            </p:nvSpPr>
            <p:spPr>
              <a:xfrm>
                <a:off x="2257107" y="6127234"/>
                <a:ext cx="479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𝑛</m:t>
                      </m:r>
                    </m:oMath>
                  </m:oMathPara>
                </a14:m>
                <a:endParaRPr lang="en-US" dirty="0"/>
              </a:p>
            </p:txBody>
          </p:sp>
        </mc:Choice>
        <mc:Fallback xmlns="">
          <p:sp>
            <p:nvSpPr>
              <p:cNvPr id="7" name="Rectangle 6">
                <a:extLst>
                  <a:ext uri="{FF2B5EF4-FFF2-40B4-BE49-F238E27FC236}">
                    <a16:creationId xmlns:a16="http://schemas.microsoft.com/office/drawing/2014/main" id="{26C98484-6CAC-401E-8D76-1A57737CE13F}"/>
                  </a:ext>
                </a:extLst>
              </p:cNvPr>
              <p:cNvSpPr>
                <a:spLocks noRot="1" noChangeAspect="1" noMove="1" noResize="1" noEditPoints="1" noAdjustHandles="1" noChangeArrowheads="1" noChangeShapeType="1" noTextEdit="1"/>
              </p:cNvSpPr>
              <p:nvPr/>
            </p:nvSpPr>
            <p:spPr>
              <a:xfrm>
                <a:off x="2257107" y="6127234"/>
                <a:ext cx="479362"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8097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2914</Words>
  <Application>Microsoft Office PowerPoint</Application>
  <PresentationFormat>Widescreen</PresentationFormat>
  <Paragraphs>392</Paragraphs>
  <Slides>47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Wingdings</vt:lpstr>
      <vt:lpstr>Office Theme</vt:lpstr>
      <vt:lpstr>Numerical Linear Algebra in the Sliding Window Model</vt:lpstr>
      <vt:lpstr>PowerPoint Presentation</vt:lpstr>
      <vt:lpstr>Streaming / Sliding Window Model</vt:lpstr>
      <vt:lpstr>Streaming / Sliding Window Model</vt:lpstr>
      <vt:lpstr>Streaming / Sliding Window Model</vt:lpstr>
      <vt:lpstr>Streaming / Sliding Window Model</vt:lpstr>
      <vt:lpstr>Randomized Numerical Linear Algebra (randNLA) on Sliding Windows</vt:lpstr>
      <vt:lpstr>Randomized Numerical Linear Algebra (randNLA) on Sliding Windows</vt:lpstr>
      <vt:lpstr>Randomized Numerical Linear Algebra (randNLA) on Sliding Windows</vt:lpstr>
      <vt:lpstr>Why randNLA on Sliding Windows?</vt:lpstr>
      <vt:lpstr>Results</vt:lpstr>
      <vt:lpstr>Spectral Sparsification</vt:lpstr>
      <vt:lpstr>Linear Regression</vt:lpstr>
      <vt:lpstr>Challenges</vt:lpstr>
      <vt:lpstr>Challenges</vt:lpstr>
      <vt:lpstr>Challenges</vt:lpstr>
      <vt:lpstr>Challenges</vt:lpstr>
      <vt:lpstr>Challenges</vt:lpstr>
      <vt:lpstr>Leverage Scores</vt:lpstr>
      <vt:lpstr>Reverse Online Leverage Scores</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Algorithm</vt:lpstr>
      <vt:lpstr>Spectral Sparsification (Summary)</vt:lpstr>
      <vt:lpstr>Low-Rank Approximation</vt:lpstr>
      <vt:lpstr>Template</vt:lpstr>
      <vt:lpstr>Template</vt:lpstr>
      <vt:lpstr>Template</vt:lpstr>
      <vt:lpstr>Template</vt:lpstr>
      <vt:lpstr>Template</vt:lpstr>
      <vt:lpstr>Bounding the Determinant</vt:lpstr>
      <vt:lpstr>Reverse Online Leverage Scores</vt:lpstr>
      <vt:lpstr>Template</vt:lpstr>
      <vt:lpstr>Summary</vt:lpstr>
      <vt:lpstr>Using Matrix Determinant Lemma [CMP16]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Linear Algebra in the Sliding Window Model</dc:title>
  <dc:creator>samson</dc:creator>
  <cp:lastModifiedBy>samson</cp:lastModifiedBy>
  <cp:revision>52</cp:revision>
  <dcterms:created xsi:type="dcterms:W3CDTF">2020-02-05T08:50:35Z</dcterms:created>
  <dcterms:modified xsi:type="dcterms:W3CDTF">2020-02-17T20:39:23Z</dcterms:modified>
</cp:coreProperties>
</file>